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Default Extension="svg" ContentType="image/svg+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8" r:id="rId1"/>
    <p:sldMasterId id="2147483680" r:id="rId2"/>
  </p:sldMasterIdLst>
  <p:notesMasterIdLst>
    <p:notesMasterId r:id="rId76"/>
  </p:notesMasterIdLst>
  <p:sldIdLst>
    <p:sldId id="516" r:id="rId3"/>
    <p:sldId id="522" r:id="rId4"/>
    <p:sldId id="523" r:id="rId5"/>
    <p:sldId id="513" r:id="rId6"/>
    <p:sldId id="528" r:id="rId7"/>
    <p:sldId id="521" r:id="rId8"/>
    <p:sldId id="524" r:id="rId9"/>
    <p:sldId id="525" r:id="rId10"/>
    <p:sldId id="526" r:id="rId11"/>
    <p:sldId id="527" r:id="rId12"/>
    <p:sldId id="336" r:id="rId13"/>
    <p:sldId id="459" r:id="rId14"/>
    <p:sldId id="437" r:id="rId15"/>
    <p:sldId id="417" r:id="rId16"/>
    <p:sldId id="293" r:id="rId17"/>
    <p:sldId id="410" r:id="rId18"/>
    <p:sldId id="411" r:id="rId19"/>
    <p:sldId id="409" r:id="rId20"/>
    <p:sldId id="303" r:id="rId21"/>
    <p:sldId id="297" r:id="rId22"/>
    <p:sldId id="412" r:id="rId23"/>
    <p:sldId id="413" r:id="rId24"/>
    <p:sldId id="304" r:id="rId25"/>
    <p:sldId id="418" r:id="rId26"/>
    <p:sldId id="299" r:id="rId27"/>
    <p:sldId id="419" r:id="rId28"/>
    <p:sldId id="420" r:id="rId29"/>
    <p:sldId id="421" r:id="rId30"/>
    <p:sldId id="464" r:id="rId31"/>
    <p:sldId id="302" r:id="rId32"/>
    <p:sldId id="422" r:id="rId33"/>
    <p:sldId id="423" r:id="rId34"/>
    <p:sldId id="490" r:id="rId35"/>
    <p:sldId id="491" r:id="rId36"/>
    <p:sldId id="457" r:id="rId37"/>
    <p:sldId id="458" r:id="rId38"/>
    <p:sldId id="424" r:id="rId39"/>
    <p:sldId id="462" r:id="rId40"/>
    <p:sldId id="400" r:id="rId41"/>
    <p:sldId id="474" r:id="rId42"/>
    <p:sldId id="475" r:id="rId43"/>
    <p:sldId id="476" r:id="rId44"/>
    <p:sldId id="477" r:id="rId45"/>
    <p:sldId id="479" r:id="rId46"/>
    <p:sldId id="478" r:id="rId47"/>
    <p:sldId id="406" r:id="rId48"/>
    <p:sldId id="407" r:id="rId49"/>
    <p:sldId id="463" r:id="rId50"/>
    <p:sldId id="434" r:id="rId51"/>
    <p:sldId id="438" r:id="rId52"/>
    <p:sldId id="440" r:id="rId53"/>
    <p:sldId id="442" r:id="rId54"/>
    <p:sldId id="443" r:id="rId55"/>
    <p:sldId id="444" r:id="rId56"/>
    <p:sldId id="480" r:id="rId57"/>
    <p:sldId id="426" r:id="rId58"/>
    <p:sldId id="447" r:id="rId59"/>
    <p:sldId id="449" r:id="rId60"/>
    <p:sldId id="450" r:id="rId61"/>
    <p:sldId id="460" r:id="rId62"/>
    <p:sldId id="451" r:id="rId63"/>
    <p:sldId id="290" r:id="rId64"/>
    <p:sldId id="465" r:id="rId65"/>
    <p:sldId id="340" r:id="rId66"/>
    <p:sldId id="284" r:id="rId67"/>
    <p:sldId id="408" r:id="rId68"/>
    <p:sldId id="529" r:id="rId69"/>
    <p:sldId id="518" r:id="rId70"/>
    <p:sldId id="530" r:id="rId71"/>
    <p:sldId id="519" r:id="rId72"/>
    <p:sldId id="520" r:id="rId73"/>
    <p:sldId id="489" r:id="rId74"/>
    <p:sldId id="507" r:id="rId75"/>
  </p:sldIdLst>
  <p:sldSz cx="9144000" cy="6858000" type="screen4x3"/>
  <p:notesSz cx="6797675" cy="9926638"/>
  <p:defaultTextStyle>
    <a:defPPr>
      <a:defRPr lang="ru-R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964"/>
    <a:srgbClr val="00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0" autoAdjust="0"/>
    <p:restoredTop sz="99450" autoAdjust="0"/>
  </p:normalViewPr>
  <p:slideViewPr>
    <p:cSldViewPr snapToObjects="1">
      <p:cViewPr>
        <p:scale>
          <a:sx n="81" d="100"/>
          <a:sy n="81" d="100"/>
        </p:scale>
        <p:origin x="-820" y="472"/>
      </p:cViewPr>
      <p:guideLst>
        <p:guide orient="horz" pos="731"/>
        <p:guide orient="horz" pos="640"/>
        <p:guide orient="horz" pos="96"/>
        <p:guide orient="horz" pos="4224"/>
        <p:guide pos="5647"/>
        <p:guide pos="113"/>
        <p:guide pos="2835"/>
        <p:guide pos="2925"/>
      </p:guideLst>
    </p:cSldViewPr>
  </p:slideViewPr>
  <p:outlineViewPr>
    <p:cViewPr>
      <p:scale>
        <a:sx n="33" d="100"/>
        <a:sy n="33" d="100"/>
      </p:scale>
      <p:origin x="0" y="0"/>
    </p:cViewPr>
  </p:outlineViewPr>
  <p:notesTextViewPr>
    <p:cViewPr>
      <p:scale>
        <a:sx n="100" d="100"/>
        <a:sy n="100" d="100"/>
      </p:scale>
      <p:origin x="0" y="0"/>
    </p:cViewPr>
  </p:notesTextViewPr>
  <p:gridSpacing cx="36868100" cy="368681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42" name="Rectangle 2"/>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defRPr sz="1200">
                <a:ea typeface="Arial" charset="0"/>
              </a:defRPr>
            </a:lvl1pPr>
          </a:lstStyle>
          <a:p>
            <a:pPr>
              <a:defRPr/>
            </a:pPr>
            <a:endParaRPr lang="ru-RU"/>
          </a:p>
        </p:txBody>
      </p:sp>
      <p:sp>
        <p:nvSpPr>
          <p:cNvPr id="163843" name="Rectangle 3"/>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lvl1pPr algn="r">
              <a:defRPr sz="1200">
                <a:ea typeface="Arial" charset="0"/>
              </a:defRPr>
            </a:lvl1pPr>
          </a:lstStyle>
          <a:p>
            <a:pPr>
              <a:defRPr/>
            </a:pPr>
            <a:endParaRPr lang="ru-RU"/>
          </a:p>
        </p:txBody>
      </p:sp>
      <p:sp>
        <p:nvSpPr>
          <p:cNvPr id="47108" name="Rectangle 4"/>
          <p:cNvSpPr>
            <a:spLocks noGrp="1" noRot="1" noChangeAspect="1" noChangeArrowheads="1" noTextEdit="1"/>
          </p:cNvSpPr>
          <p:nvPr>
            <p:ph type="sldImg" idx="2"/>
          </p:nvPr>
        </p:nvSpPr>
        <p:spPr bwMode="auto">
          <a:xfrm>
            <a:off x="915988" y="744538"/>
            <a:ext cx="4965700" cy="3722687"/>
          </a:xfrm>
          <a:prstGeom prst="rect">
            <a:avLst/>
          </a:prstGeom>
          <a:noFill/>
          <a:ln w="9525">
            <a:solidFill>
              <a:srgbClr val="000000"/>
            </a:solidFill>
            <a:miter lim="800000"/>
            <a:headEnd/>
            <a:tailEnd/>
          </a:ln>
        </p:spPr>
      </p:sp>
      <p:sp>
        <p:nvSpPr>
          <p:cNvPr id="163845" name="Rectangle 5"/>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63846" name="Rectangle 6"/>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defRPr sz="1200">
                <a:ea typeface="Arial" charset="0"/>
              </a:defRPr>
            </a:lvl1pPr>
          </a:lstStyle>
          <a:p>
            <a:pPr>
              <a:defRPr/>
            </a:pPr>
            <a:endParaRPr lang="ru-RU"/>
          </a:p>
        </p:txBody>
      </p:sp>
      <p:sp>
        <p:nvSpPr>
          <p:cNvPr id="163847" name="Rectangle 7"/>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ext uri="{91240B29-F687-4f45-9708-019B960494DF}"/>
            <a:ext uri="{AF507438-7753-43e0-B8FC-AC1667EBCBE1}"/>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pPr>
              <a:defRPr/>
            </a:pPr>
            <a:fld id="{4A75135F-F5B6-44C6-A778-9FA79B46D560}"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kumimoji="1"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internet.garant.r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internet.garant.ru/"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e.otruda.ru/npd-doc?npmid=99&amp;npid=542629398&amp;anchor=XA00MA42MN" TargetMode="External"/><Relationship Id="rId2" Type="http://schemas.openxmlformats.org/officeDocument/2006/relationships/slide" Target="../slides/slide56.xml"/><Relationship Id="rId1" Type="http://schemas.openxmlformats.org/officeDocument/2006/relationships/notesMaster" Target="../notesMasters/notesMaster1.xml"/><Relationship Id="rId6" Type="http://schemas.openxmlformats.org/officeDocument/2006/relationships/hyperlink" Target="https://e.otruda.ru/924012" TargetMode="External"/><Relationship Id="rId5" Type="http://schemas.openxmlformats.org/officeDocument/2006/relationships/hyperlink" Target="https://e.otruda.ru/npd-doc?npmid=99&amp;npid=420342737" TargetMode="External"/><Relationship Id="rId4" Type="http://schemas.openxmlformats.org/officeDocument/2006/relationships/hyperlink" Target="https://e.otruda.ru/npd-doc?npmid=99&amp;npid=901850788&amp;anchor=XA00M7E2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Образ слайда 1"/>
          <p:cNvSpPr>
            <a:spLocks noGrp="1" noRot="1" noChangeAspect="1" noTextEdit="1"/>
          </p:cNvSpPr>
          <p:nvPr>
            <p:ph type="sldImg"/>
          </p:nvPr>
        </p:nvSpPr>
        <p:spPr>
          <a:xfrm>
            <a:off x="917575" y="744538"/>
            <a:ext cx="4962525" cy="3722687"/>
          </a:xfrm>
          <a:ln/>
        </p:spPr>
      </p:sp>
      <p:sp>
        <p:nvSpPr>
          <p:cNvPr id="48131" name="Заметки 2"/>
          <p:cNvSpPr>
            <a:spLocks noGrp="1"/>
          </p:cNvSpPr>
          <p:nvPr>
            <p:ph type="body" idx="1"/>
          </p:nvPr>
        </p:nvSpPr>
        <p:spPr>
          <a:noFill/>
        </p:spPr>
        <p:txBody>
          <a:bodyPr/>
          <a:lstStyle/>
          <a:p>
            <a:pPr eaLnBrk="1" hangingPunct="1"/>
            <a:endParaRPr lang="ru-RU" dirty="0" smtClean="0"/>
          </a:p>
          <a:p>
            <a:pPr eaLnBrk="1" hangingPunct="1"/>
            <a:endParaRPr lang="ru-RU" dirty="0" smtClean="0"/>
          </a:p>
          <a:p>
            <a:pPr eaLnBrk="1" hangingPunct="1"/>
            <a:endParaRPr lang="ru-RU" strike="noStrike" dirty="0" smtClean="0"/>
          </a:p>
        </p:txBody>
      </p:sp>
      <p:sp>
        <p:nvSpPr>
          <p:cNvPr id="48132" name="Номер слайда 3"/>
          <p:cNvSpPr>
            <a:spLocks noGrp="1"/>
          </p:cNvSpPr>
          <p:nvPr>
            <p:ph type="sldNum" sz="quarter" idx="5"/>
          </p:nvPr>
        </p:nvSpPr>
        <p:spPr>
          <a:noFill/>
          <a:ln>
            <a:miter lim="800000"/>
            <a:headEnd/>
            <a:tailEnd/>
          </a:ln>
        </p:spPr>
        <p:txBody>
          <a:bodyPr/>
          <a:lstStyle/>
          <a:p>
            <a:fld id="{C0F461BD-00A8-4F1C-8CAC-C735886E04B6}" type="slidenum">
              <a:rPr lang="ru-RU" smtClean="0"/>
              <a:pPr/>
              <a:t>2</a:t>
            </a:fld>
            <a:endParaRPr lang="ru-RU"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Образ слайда 1"/>
          <p:cNvSpPr>
            <a:spLocks noGrp="1" noRot="1" noChangeAspect="1" noTextEdit="1"/>
          </p:cNvSpPr>
          <p:nvPr>
            <p:ph type="sldImg"/>
          </p:nvPr>
        </p:nvSpPr>
        <p:spPr>
          <a:xfrm>
            <a:off x="917575" y="744538"/>
            <a:ext cx="4962525" cy="3722687"/>
          </a:xfrm>
          <a:ln/>
        </p:spPr>
      </p:sp>
      <p:sp>
        <p:nvSpPr>
          <p:cNvPr id="50179" name="Заметки 2"/>
          <p:cNvSpPr>
            <a:spLocks noGrp="1"/>
          </p:cNvSpPr>
          <p:nvPr>
            <p:ph type="body" idx="1"/>
          </p:nvPr>
        </p:nvSpPr>
        <p:spPr>
          <a:noFill/>
        </p:spPr>
        <p:txBody>
          <a:bodyPr/>
          <a:lstStyle/>
          <a:p>
            <a:pPr eaLnBrk="1" hangingPunct="1"/>
            <a:r>
              <a:rPr lang="ru-RU" b="1" u="sng" dirty="0" smtClean="0"/>
              <a:t>Требования охраны труда</a:t>
            </a:r>
            <a:r>
              <a:rPr lang="ru-RU" dirty="0" smtClean="0"/>
              <a:t> - государственные нормативные требования охраны труда, в том числе стандарты безопасности труда, а также требования охраны труда, установленные правилами и инструкциями по охране труда.</a:t>
            </a:r>
            <a:endParaRPr lang="ru-RU" b="1" u="sng" dirty="0" smtClean="0"/>
          </a:p>
          <a:p>
            <a:pPr eaLnBrk="1" hangingPunct="1"/>
            <a:r>
              <a:rPr lang="ru-RU" b="1" u="sng" dirty="0" smtClean="0"/>
              <a:t>Стандарты безопасности труда</a:t>
            </a:r>
            <a:r>
              <a:rPr lang="ru-RU" dirty="0" smtClean="0"/>
              <a:t> - правила, процедуры, критерии и нормативы, направленные на сохранение жизни и здоровья работников в процессе трудовой деятельности и регламентирующие осуществление социально-экономических, организационных, санитарно-гигиенических, лечебно-профилактических, реабилитационных мер в области охраны труда.</a:t>
            </a:r>
          </a:p>
          <a:p>
            <a:pPr eaLnBrk="1" hangingPunct="1"/>
            <a:endParaRPr lang="ru-RU" dirty="0" smtClean="0"/>
          </a:p>
          <a:p>
            <a:pPr eaLnBrk="1" hangingPunct="1"/>
            <a:r>
              <a:rPr lang="ru-RU" dirty="0" smtClean="0"/>
              <a:t>Ст. 37 Конституции Российской Федерации </a:t>
            </a:r>
            <a:r>
              <a:rPr kumimoji="1" lang="ru-RU" sz="1200" b="0" i="0" kern="1200" dirty="0" smtClean="0">
                <a:solidFill>
                  <a:schemeClr val="tx1"/>
                </a:solidFill>
                <a:latin typeface="Arial" charset="0"/>
                <a:ea typeface="Arial" charset="0"/>
                <a:cs typeface="Arial" charset="0"/>
              </a:rPr>
              <a:t> Труд свободен. Каждый имеет право свободно распоряжаться своими способностями к труду, выбирать род деятельности и профессию.</a:t>
            </a:r>
            <a:r>
              <a:rPr lang="ru-RU" dirty="0" smtClean="0"/>
              <a:t> Конституция Российской Федерации провозглашает, что каждый работник имеет право на труд в условиях, отвечающих требованиям безопасности и гигиены. Трудовой Кодекс РФ закрепляет право граждан на безопасный труд. 10 раздел Трудового Кодекса РФ рассматривает вопросы охраны труда и выделяет </a:t>
            </a:r>
            <a:r>
              <a:rPr lang="ru-RU" i="1" dirty="0" smtClean="0"/>
              <a:t>Государственные нормативные требования охраны труда.</a:t>
            </a:r>
          </a:p>
          <a:p>
            <a:pPr eaLnBrk="1" hangingPunct="1"/>
            <a:endParaRPr lang="ru-RU" dirty="0" smtClean="0"/>
          </a:p>
        </p:txBody>
      </p:sp>
      <p:sp>
        <p:nvSpPr>
          <p:cNvPr id="4" name="Номер слайда 3"/>
          <p:cNvSpPr txBox="1">
            <a:spLocks noGrp="1"/>
          </p:cNvSpPr>
          <p:nvPr/>
        </p:nvSpPr>
        <p:spPr bwMode="auto">
          <a:xfrm>
            <a:off x="3849688" y="9428163"/>
            <a:ext cx="2946400" cy="496887"/>
          </a:xfrm>
          <a:prstGeom prst="rect">
            <a:avLst/>
          </a:prstGeom>
          <a:noFill/>
          <a:ln>
            <a:miter lim="800000"/>
            <a:headEnd/>
            <a:tailEnd/>
          </a:ln>
        </p:spPr>
        <p:txBody>
          <a:bodyPr anchor="b"/>
          <a:lstStyle/>
          <a:p>
            <a:pPr algn="r">
              <a:defRPr/>
            </a:pPr>
            <a:fld id="{ABAE0AC0-C847-4823-B439-8CD6F8CCF343}" type="slidenum">
              <a:rPr lang="ru-RU" sz="1200">
                <a:cs typeface="+mn-cs"/>
              </a:rPr>
              <a:pPr algn="r">
                <a:defRPr/>
              </a:pPr>
              <a:t>6</a:t>
            </a:fld>
            <a:endParaRPr lang="ru-RU" sz="1200" dirty="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917575" y="744538"/>
            <a:ext cx="4962525" cy="3722687"/>
          </a:xfrm>
          <a:ln/>
        </p:spPr>
      </p:sp>
      <p:sp>
        <p:nvSpPr>
          <p:cNvPr id="52227" name="Rectangle 3"/>
          <p:cNvSpPr>
            <a:spLocks noGrp="1" noChangeArrowheads="1"/>
          </p:cNvSpPr>
          <p:nvPr>
            <p:ph type="body" idx="1"/>
          </p:nvPr>
        </p:nvSpPr>
        <p:spPr>
          <a:noFill/>
        </p:spPr>
        <p:txBody>
          <a:bodyPr/>
          <a:lstStyle/>
          <a:p>
            <a:r>
              <a:rPr lang="ru-RU" b="1" dirty="0" smtClean="0"/>
              <a:t>Ст. 214 ТК РФ возлагает обязанности на работодателя</a:t>
            </a:r>
          </a:p>
          <a:p>
            <a:r>
              <a:rPr lang="ru-RU" b="1" dirty="0" smtClean="0"/>
              <a:t>Работодатель</a:t>
            </a:r>
            <a:r>
              <a:rPr lang="ru-RU" b="1" baseline="0" dirty="0" smtClean="0"/>
              <a:t> обязан :</a:t>
            </a:r>
          </a:p>
          <a:p>
            <a:r>
              <a:rPr kumimoji="1" lang="ru-RU" sz="1200" b="0" i="0" kern="1200" dirty="0" smtClean="0">
                <a:solidFill>
                  <a:schemeClr val="tx1"/>
                </a:solidFill>
                <a:latin typeface="Arial" charset="0"/>
                <a:ea typeface="Arial" charset="0"/>
                <a:cs typeface="Arial" charset="0"/>
              </a:rPr>
              <a:t>безопасность работников при эксплуатации зданий, сооружений, оборудования, осуществлении технологических процессов, а также эксплуатации применяемых в производстве инструментов, сырья и материалов;</a:t>
            </a:r>
          </a:p>
          <a:p>
            <a:r>
              <a:rPr kumimoji="1" lang="ru-RU" sz="1200" b="0" i="0" kern="1200" dirty="0" smtClean="0">
                <a:solidFill>
                  <a:schemeClr val="tx1"/>
                </a:solidFill>
                <a:latin typeface="Arial" charset="0"/>
                <a:ea typeface="Arial" charset="0"/>
                <a:cs typeface="Arial" charset="0"/>
              </a:rPr>
              <a:t>создание и функционирование </a:t>
            </a:r>
            <a:r>
              <a:rPr kumimoji="1" lang="ru-RU" sz="1200" b="0" i="0" u="none" strike="noStrike" kern="1200" dirty="0" smtClean="0">
                <a:solidFill>
                  <a:schemeClr val="tx1"/>
                </a:solidFill>
                <a:latin typeface="Arial" charset="0"/>
                <a:ea typeface="Arial" charset="0"/>
                <a:cs typeface="Arial" charset="0"/>
                <a:hlinkClick r:id="rId3"/>
              </a:rPr>
              <a:t>системы управления охраной труда</a:t>
            </a:r>
            <a:r>
              <a:rPr kumimoji="1" lang="ru-RU" sz="1200" b="0" i="0" kern="1200" dirty="0" smtClean="0">
                <a:solidFill>
                  <a:schemeClr val="tx1"/>
                </a:solidFill>
                <a:latin typeface="Arial" charset="0"/>
                <a:ea typeface="Arial" charset="0"/>
                <a:cs typeface="Arial" charset="0"/>
              </a:rPr>
              <a:t>;</a:t>
            </a:r>
          </a:p>
          <a:p>
            <a:r>
              <a:rPr kumimoji="1" lang="ru-RU" sz="1200" b="0" i="0" kern="1200" dirty="0" smtClean="0">
                <a:solidFill>
                  <a:schemeClr val="tx1"/>
                </a:solidFill>
                <a:latin typeface="Arial" charset="0"/>
                <a:ea typeface="Arial" charset="0"/>
                <a:cs typeface="Arial" charset="0"/>
              </a:rPr>
              <a:t>соответствие каждого рабочего места государственным нормативным требованиям охраны труда;</a:t>
            </a:r>
          </a:p>
          <a:p>
            <a:r>
              <a:rPr kumimoji="1" lang="ru-RU" sz="1200" b="0" i="0" kern="1200" dirty="0" smtClean="0">
                <a:solidFill>
                  <a:schemeClr val="tx1"/>
                </a:solidFill>
                <a:latin typeface="Arial" charset="0"/>
                <a:ea typeface="Arial" charset="0"/>
                <a:cs typeface="Arial" charset="0"/>
              </a:rPr>
              <a:t>систематическое выявление опасностей и профессиональных рисков, их регулярный анализ и оценку;</a:t>
            </a:r>
          </a:p>
          <a:p>
            <a:r>
              <a:rPr kumimoji="1" lang="ru-RU" sz="1200" b="0" i="0" kern="1200" dirty="0" smtClean="0">
                <a:solidFill>
                  <a:schemeClr val="tx1"/>
                </a:solidFill>
                <a:latin typeface="Arial" charset="0"/>
                <a:ea typeface="Arial" charset="0"/>
                <a:cs typeface="Arial" charset="0"/>
              </a:rPr>
              <a:t>реализацию мероприятий по улучшению условий и охраны труда;</a:t>
            </a:r>
          </a:p>
          <a:p>
            <a:r>
              <a:rPr kumimoji="1" lang="ru-RU" sz="1200" b="0" i="0" kern="1200" dirty="0" smtClean="0">
                <a:solidFill>
                  <a:schemeClr val="tx1"/>
                </a:solidFill>
                <a:latin typeface="Arial" charset="0"/>
                <a:ea typeface="Arial" charset="0"/>
                <a:cs typeface="Arial" charset="0"/>
              </a:rPr>
              <a:t>разработку мер, направленных на обеспечение безопасных условий и охраны труда, оценку уровня профессиональных рисков перед вводом в эксплуатацию производственных объектов, вновь организованных рабочих мест;</a:t>
            </a:r>
          </a:p>
          <a:p>
            <a:r>
              <a:rPr kumimoji="1" lang="ru-RU" sz="1200" b="0" i="0" kern="1200" dirty="0" smtClean="0">
                <a:solidFill>
                  <a:schemeClr val="tx1"/>
                </a:solidFill>
                <a:latin typeface="Arial" charset="0"/>
                <a:ea typeface="Arial" charset="0"/>
                <a:cs typeface="Arial" charset="0"/>
              </a:rPr>
              <a:t>режим труда и отдыха работников в соответствии с трудовым законодательством и иными нормативными правовыми актами, содержащими нормы трудового права;</a:t>
            </a:r>
          </a:p>
          <a:p>
            <a:r>
              <a:rPr kumimoji="1" lang="ru-RU" sz="1200" b="0" i="0" kern="1200" dirty="0" smtClean="0">
                <a:solidFill>
                  <a:schemeClr val="tx1"/>
                </a:solidFill>
                <a:latin typeface="Arial" charset="0"/>
                <a:ea typeface="Arial" charset="0"/>
                <a:cs typeface="Arial" charset="0"/>
              </a:rPr>
              <a:t>приобретение за счет собственных средств и выдачу средств индивидуальной защиты и смывающих средств, прошедших подтверждение соответствия в установленном </a:t>
            </a:r>
            <a:r>
              <a:rPr kumimoji="1" lang="ru-RU" sz="1200" b="0" i="0" u="none" strike="noStrike" kern="1200" dirty="0" smtClean="0">
                <a:solidFill>
                  <a:schemeClr val="tx1"/>
                </a:solidFill>
                <a:latin typeface="Arial" charset="0"/>
                <a:ea typeface="Arial" charset="0"/>
                <a:cs typeface="Arial" charset="0"/>
                <a:hlinkClick r:id="rId3"/>
              </a:rPr>
              <a:t>законодательством</a:t>
            </a:r>
            <a:r>
              <a:rPr kumimoji="1" lang="ru-RU" sz="1200" b="0" i="0" kern="1200" dirty="0" smtClean="0">
                <a:solidFill>
                  <a:schemeClr val="tx1"/>
                </a:solidFill>
                <a:latin typeface="Arial" charset="0"/>
                <a:ea typeface="Arial" charset="0"/>
                <a:cs typeface="Arial" charset="0"/>
              </a:rPr>
              <a:t> Российской Федерации о техническом регулировании порядке, в соответствии с </a:t>
            </a:r>
            <a:r>
              <a:rPr kumimoji="1" lang="ru-RU" sz="1200" b="0" i="0" u="none" strike="noStrike" kern="1200" dirty="0" smtClean="0">
                <a:solidFill>
                  <a:schemeClr val="tx1"/>
                </a:solidFill>
                <a:latin typeface="Arial" charset="0"/>
                <a:ea typeface="Arial" charset="0"/>
                <a:cs typeface="Arial" charset="0"/>
                <a:hlinkClick r:id="rId3"/>
              </a:rPr>
              <a:t>требованиями</a:t>
            </a:r>
            <a:r>
              <a:rPr kumimoji="1" lang="ru-RU" sz="1200" b="0" i="0" kern="1200" dirty="0" smtClean="0">
                <a:solidFill>
                  <a:schemeClr val="tx1"/>
                </a:solidFill>
                <a:latin typeface="Arial" charset="0"/>
                <a:ea typeface="Arial" charset="0"/>
                <a:cs typeface="Arial" charset="0"/>
              </a:rPr>
              <a:t> охраны труда и установленными </a:t>
            </a:r>
            <a:r>
              <a:rPr kumimoji="1" lang="ru-RU" sz="1200" b="0" i="0" u="none" strike="noStrike" kern="1200" dirty="0" smtClean="0">
                <a:solidFill>
                  <a:schemeClr val="tx1"/>
                </a:solidFill>
                <a:latin typeface="Arial" charset="0"/>
                <a:ea typeface="Arial" charset="0"/>
                <a:cs typeface="Arial" charset="0"/>
                <a:hlinkClick r:id="rId3"/>
              </a:rPr>
              <a:t>нормами</a:t>
            </a:r>
            <a:r>
              <a:rPr kumimoji="1" lang="ru-RU" sz="1200" b="0" i="0" kern="1200" dirty="0" smtClean="0">
                <a:solidFill>
                  <a:schemeClr val="tx1"/>
                </a:solidFill>
                <a:latin typeface="Arial" charset="0"/>
                <a:ea typeface="Arial" charset="0"/>
                <a:cs typeface="Arial" charset="0"/>
              </a:rPr>
              <a:t> работникам, занятым на работах с вредными и (или) опасными условиями труда, а также на работах, выполняемых в особых температурных условиях или связанных с загрязнением;</a:t>
            </a:r>
          </a:p>
          <a:p>
            <a:r>
              <a:rPr kumimoji="1" lang="ru-RU" sz="1200" b="0" i="0" kern="1200" dirty="0" smtClean="0">
                <a:solidFill>
                  <a:schemeClr val="tx1"/>
                </a:solidFill>
                <a:latin typeface="Arial" charset="0"/>
                <a:ea typeface="Arial" charset="0"/>
                <a:cs typeface="Arial" charset="0"/>
              </a:rPr>
              <a:t>оснащение средствами коллективной защиты;</a:t>
            </a:r>
          </a:p>
          <a:p>
            <a:r>
              <a:rPr kumimoji="1" lang="ru-RU" sz="1200" b="0" i="0" kern="1200" dirty="0" smtClean="0">
                <a:solidFill>
                  <a:schemeClr val="tx1"/>
                </a:solidFill>
                <a:latin typeface="Arial" charset="0"/>
                <a:ea typeface="Arial" charset="0"/>
                <a:cs typeface="Arial" charset="0"/>
              </a:rPr>
              <a:t>обучение по охране труда, в том числе обучение безопасным методам и приемам выполнения работ, обучение по оказанию первой помощи пострадавшим на производстве, обучение по использованию (применению) средств индивидуальной защиты, инструктаж по охране труда, стажировку на рабочем месте (для определенных категорий работников) и проверку знания требований охраны труда;</a:t>
            </a:r>
          </a:p>
          <a:p>
            <a:r>
              <a:rPr kumimoji="1" lang="ru-RU" sz="1200" b="0" i="0" kern="1200" dirty="0" smtClean="0">
                <a:solidFill>
                  <a:schemeClr val="tx1"/>
                </a:solidFill>
                <a:latin typeface="Arial" charset="0"/>
                <a:ea typeface="Arial" charset="0"/>
                <a:cs typeface="Arial" charset="0"/>
              </a:rPr>
              <a:t>организацию контроля за состоянием условий труда на рабочих местах, соблюдением работниками требований охраны труда, а также за правильностью применения ими средств индивидуальной и коллективной защиты;</a:t>
            </a:r>
          </a:p>
          <a:p>
            <a:r>
              <a:rPr kumimoji="1" lang="ru-RU" sz="1200" b="0" i="0" kern="1200" dirty="0" smtClean="0">
                <a:solidFill>
                  <a:schemeClr val="tx1"/>
                </a:solidFill>
                <a:latin typeface="Arial" charset="0"/>
                <a:ea typeface="Arial" charset="0"/>
                <a:cs typeface="Arial" charset="0"/>
              </a:rPr>
              <a:t>проведение специальной оценки условий труда в соответствии с </a:t>
            </a:r>
            <a:r>
              <a:rPr kumimoji="1" lang="ru-RU" sz="1200" b="0" i="0" u="none" strike="noStrike" kern="1200" dirty="0" smtClean="0">
                <a:solidFill>
                  <a:schemeClr val="tx1"/>
                </a:solidFill>
                <a:latin typeface="Arial" charset="0"/>
                <a:ea typeface="Arial" charset="0"/>
                <a:cs typeface="Arial" charset="0"/>
                <a:hlinkClick r:id="rId3"/>
              </a:rPr>
              <a:t>законодательством</a:t>
            </a:r>
            <a:r>
              <a:rPr kumimoji="1" lang="ru-RU" sz="1200" b="0" i="0" kern="1200" dirty="0" smtClean="0">
                <a:solidFill>
                  <a:schemeClr val="tx1"/>
                </a:solidFill>
                <a:latin typeface="Arial" charset="0"/>
                <a:ea typeface="Arial" charset="0"/>
                <a:cs typeface="Arial" charset="0"/>
              </a:rPr>
              <a:t> о специальной оценке условий труда;</a:t>
            </a:r>
          </a:p>
          <a:p>
            <a:r>
              <a:rPr kumimoji="1" lang="ru-RU" sz="1200" b="0" i="0" kern="1200" dirty="0" smtClean="0">
                <a:solidFill>
                  <a:schemeClr val="tx1"/>
                </a:solidFill>
                <a:latin typeface="Arial" charset="0"/>
                <a:ea typeface="Arial" charset="0"/>
                <a:cs typeface="Arial" charset="0"/>
              </a:rPr>
              <a:t>в случаях, предусмотренных </a:t>
            </a:r>
            <a:r>
              <a:rPr kumimoji="1" lang="ru-RU" sz="1200" b="0" i="0" u="none" strike="noStrike" kern="1200" dirty="0" smtClean="0">
                <a:solidFill>
                  <a:schemeClr val="tx1"/>
                </a:solidFill>
                <a:latin typeface="Arial" charset="0"/>
                <a:ea typeface="Arial" charset="0"/>
                <a:cs typeface="Arial" charset="0"/>
                <a:hlinkClick r:id="rId3"/>
              </a:rPr>
              <a:t>трудовым законодательством</a:t>
            </a:r>
            <a:r>
              <a:rPr kumimoji="1" lang="ru-RU" sz="1200" b="0" i="0" kern="1200" dirty="0" smtClean="0">
                <a:solidFill>
                  <a:schemeClr val="tx1"/>
                </a:solidFill>
                <a:latin typeface="Arial" charset="0"/>
                <a:ea typeface="Arial" charset="0"/>
                <a:cs typeface="Arial" charset="0"/>
              </a:rPr>
              <a:t> и иными </a:t>
            </a:r>
            <a:r>
              <a:rPr kumimoji="1" lang="ru-RU" sz="1200" b="0" i="0" u="none" strike="noStrike" kern="1200" dirty="0" smtClean="0">
                <a:solidFill>
                  <a:schemeClr val="tx1"/>
                </a:solidFill>
                <a:latin typeface="Arial" charset="0"/>
                <a:ea typeface="Arial" charset="0"/>
                <a:cs typeface="Arial" charset="0"/>
                <a:hlinkClick r:id="rId3"/>
              </a:rPr>
              <a:t>нормативными правовыми актами</a:t>
            </a:r>
            <a:r>
              <a:rPr kumimoji="1" lang="ru-RU" sz="1200" b="0" i="0" kern="1200" dirty="0" smtClean="0">
                <a:solidFill>
                  <a:schemeClr val="tx1"/>
                </a:solidFill>
                <a:latin typeface="Arial" charset="0"/>
                <a:ea typeface="Arial" charset="0"/>
                <a:cs typeface="Arial" charset="0"/>
              </a:rPr>
              <a:t>, содержащими нормы трудового права, организацию проведения за счет собственных средств обязательных предварительных (при поступлении на работу) и периодических (в течение трудовой деятельности) </a:t>
            </a:r>
            <a:r>
              <a:rPr kumimoji="1" lang="ru-RU" sz="1200" b="0" i="0" u="none" strike="noStrike" kern="1200" dirty="0" smtClean="0">
                <a:solidFill>
                  <a:schemeClr val="tx1"/>
                </a:solidFill>
                <a:latin typeface="Arial" charset="0"/>
                <a:ea typeface="Arial" charset="0"/>
                <a:cs typeface="Arial" charset="0"/>
                <a:hlinkClick r:id="rId3"/>
              </a:rPr>
              <a:t>медицинских осмотров</a:t>
            </a:r>
            <a:r>
              <a:rPr kumimoji="1" lang="ru-RU" sz="1200" b="0" i="0" kern="1200" dirty="0" smtClean="0">
                <a:solidFill>
                  <a:schemeClr val="tx1"/>
                </a:solidFill>
                <a:latin typeface="Arial" charset="0"/>
                <a:ea typeface="Arial" charset="0"/>
                <a:cs typeface="Arial" charset="0"/>
              </a:rPr>
              <a:t>, других обязательных медицинских осмотров, обязательных психиатрических освидетельствований работников, внеочередных медицинских осмотров работников в соответствии с медицинскими рекомендациями, химико-токсикологических исследований наличия в организме человека наркотических средств, психотропных веществ и их метаболитов с сохранением за работниками места работы (должности) и </a:t>
            </a:r>
            <a:r>
              <a:rPr kumimoji="1" lang="ru-RU" sz="1200" b="0" i="0" u="none" strike="noStrike" kern="1200" dirty="0" smtClean="0">
                <a:solidFill>
                  <a:schemeClr val="tx1"/>
                </a:solidFill>
                <a:latin typeface="Arial" charset="0"/>
                <a:ea typeface="Arial" charset="0"/>
                <a:cs typeface="Arial" charset="0"/>
                <a:hlinkClick r:id="rId3"/>
              </a:rPr>
              <a:t>среднего заработка</a:t>
            </a:r>
            <a:r>
              <a:rPr kumimoji="1" lang="ru-RU" sz="1200" b="0" i="0" kern="1200" dirty="0" smtClean="0">
                <a:solidFill>
                  <a:schemeClr val="tx1"/>
                </a:solidFill>
                <a:latin typeface="Arial" charset="0"/>
                <a:ea typeface="Arial" charset="0"/>
                <a:cs typeface="Arial" charset="0"/>
              </a:rPr>
              <a:t> на время прохождения указанных медицинских осмотров, обязательных психиатрических освидетельствований, химико-токсикологических исследований;</a:t>
            </a:r>
          </a:p>
          <a:p>
            <a:r>
              <a:rPr kumimoji="1" lang="ru-RU" sz="1200" b="0" i="0" kern="1200" dirty="0" smtClean="0">
                <a:solidFill>
                  <a:schemeClr val="tx1"/>
                </a:solidFill>
                <a:latin typeface="Arial" charset="0"/>
                <a:ea typeface="Arial" charset="0"/>
                <a:cs typeface="Arial" charset="0"/>
              </a:rPr>
              <a:t>недопущение работников к исполнению ими трудовых обязанностей без прохождения в установленном порядке обучения по охране труда, в том числе обучения безопасным методам и приемам выполнения работ, обучения по оказанию первой помощи пострадавшим на производстве, обучения по использованию (применению) средств индивидуальной защиты, инструктажа по охране труда, стажировки на рабочем месте (для определенных категорий работников) и проверки знания требований охраны труда, обязательных медицинских осмотров, обязательных психиатрических освидетельствований, а также в случае медицинских противопоказаний;</a:t>
            </a:r>
          </a:p>
          <a:p>
            <a:r>
              <a:rPr kumimoji="1" lang="ru-RU" sz="1200" b="0" i="0" kern="1200" dirty="0" smtClean="0">
                <a:solidFill>
                  <a:schemeClr val="tx1"/>
                </a:solidFill>
                <a:latin typeface="Arial" charset="0"/>
                <a:ea typeface="Arial" charset="0"/>
                <a:cs typeface="Arial" charset="0"/>
              </a:rPr>
              <a:t>предоставление федеральному органу исполнительной власти, осуществляющему функции по выработке и реализации государственной политики и нормативно-правовому регулированию в сфере труда, федеральному органу исполнительной власти, уполномоченному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другим федеральным органам исполнительной власти, осуществляющим государственный контроль (надзор) в установленной сфере деятельности, органам исполнительной власти субъектов Российской Федерации в области охраны труда, органам местного самоуправления, органам профсоюзного контроля за соблюдением трудового законодательства и иных актов, содержащих нормы трудового права, информации и документов в соответствии с законодательством в рамках исполнения ими своих полномочий, с учетом требований </a:t>
            </a:r>
            <a:r>
              <a:rPr kumimoji="1" lang="ru-RU" sz="1200" b="0" i="0" u="none" strike="noStrike" kern="1200" dirty="0" smtClean="0">
                <a:solidFill>
                  <a:schemeClr val="tx1"/>
                </a:solidFill>
                <a:latin typeface="Arial" charset="0"/>
                <a:ea typeface="Arial" charset="0"/>
                <a:cs typeface="Arial" charset="0"/>
                <a:hlinkClick r:id="rId3"/>
              </a:rPr>
              <a:t>законодательства</a:t>
            </a:r>
            <a:r>
              <a:rPr kumimoji="1" lang="ru-RU" sz="1200" b="0" i="0" kern="1200" dirty="0" smtClean="0">
                <a:solidFill>
                  <a:schemeClr val="tx1"/>
                </a:solidFill>
                <a:latin typeface="Arial" charset="0"/>
                <a:ea typeface="Arial" charset="0"/>
                <a:cs typeface="Arial" charset="0"/>
              </a:rPr>
              <a:t> Российской Федерации о государственной тайне;</a:t>
            </a:r>
          </a:p>
          <a:p>
            <a:r>
              <a:rPr kumimoji="1" lang="ru-RU" sz="1200" b="0" i="0" kern="1200" dirty="0" smtClean="0">
                <a:solidFill>
                  <a:schemeClr val="tx1"/>
                </a:solidFill>
                <a:latin typeface="Arial" charset="0"/>
                <a:ea typeface="Arial" charset="0"/>
                <a:cs typeface="Arial" charset="0"/>
              </a:rPr>
              <a:t>принятие мер по предотвращению аварийных ситуаций, сохранению жизни и здоровья работников при возникновении таких ситуаций, а также по оказанию первой помощи пострадавшим;</a:t>
            </a:r>
          </a:p>
          <a:p>
            <a:r>
              <a:rPr kumimoji="1" lang="ru-RU" sz="1200" b="0" i="0" kern="1200" dirty="0" smtClean="0">
                <a:solidFill>
                  <a:schemeClr val="tx1"/>
                </a:solidFill>
                <a:latin typeface="Arial" charset="0"/>
                <a:ea typeface="Arial" charset="0"/>
                <a:cs typeface="Arial" charset="0"/>
              </a:rPr>
              <a:t>расследование и учет несчастных случаев на производстве и профессиональных заболеваний, учет и рассмотрение причин и обстоятельств событий, приведших к возникновению микроповреждений (микротравм), в соответствии с настоящим Кодексом, другими федеральными законами и иными нормативными правовыми актами Российской Федерации;</a:t>
            </a:r>
          </a:p>
          <a:p>
            <a:r>
              <a:rPr kumimoji="1" lang="ru-RU" sz="1200" b="0" i="0" kern="1200" dirty="0" smtClean="0">
                <a:solidFill>
                  <a:schemeClr val="tx1"/>
                </a:solidFill>
                <a:latin typeface="Arial" charset="0"/>
                <a:ea typeface="Arial" charset="0"/>
                <a:cs typeface="Arial" charset="0"/>
              </a:rPr>
              <a:t>санитарно-бытовое обслуживание и медицинское обеспечение работников в соответствии с требованиями охраны труда, а также доставку работников, заболевших на рабочем месте, в медицинскую организацию в случае необходимости оказания им неотложной медицинской помощи;</a:t>
            </a:r>
          </a:p>
          <a:p>
            <a:r>
              <a:rPr kumimoji="1" lang="ru-RU" sz="1200" b="0" i="0" kern="1200" dirty="0" smtClean="0">
                <a:solidFill>
                  <a:schemeClr val="tx1"/>
                </a:solidFill>
                <a:latin typeface="Arial" charset="0"/>
                <a:ea typeface="Arial" charset="0"/>
                <a:cs typeface="Arial" charset="0"/>
              </a:rPr>
              <a:t>беспрепятственный допуск в установленном порядке должностных лиц федерального органа исполнительной власти, уполномоченного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других федеральных органов исполнительной власти, осуществляющих государственный контроль (надзор) в установленной сфере деятельности, органов исполнительной власти субъектов Российской Федерации в области охраны труда, органов Фонда социального страхования Российской Федерации, а также представителей органов профсоюзного контроля за соблюдением трудового законодательства и иных актов, содержащих нормы трудового права, в целях проведения проверок условий и охраны труда, расследования несчастных случаев на производстве и профессиональных заболеваний работников, проведения государственной экспертизы условий труда;</a:t>
            </a:r>
          </a:p>
          <a:p>
            <a:r>
              <a:rPr kumimoji="1" lang="ru-RU" sz="1200" b="0" i="0" kern="1200" dirty="0" smtClean="0">
                <a:solidFill>
                  <a:schemeClr val="tx1"/>
                </a:solidFill>
                <a:latin typeface="Arial" charset="0"/>
                <a:ea typeface="Arial" charset="0"/>
                <a:cs typeface="Arial" charset="0"/>
              </a:rPr>
              <a:t>выполнение предписаний должностных лиц федерального органа исполнительной власти, уполномоченного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других федеральных органов исполнительной власти, осуществляющих государственный контроль (надзор) в установленной сфере деятельности, и рассмотрение представлений органов профсоюзного контроля за соблюдением трудового законодательства и иных актов, содержащих нормы трудового права, в установленные сроки, принятие мер по результатам их рассмотрения;</a:t>
            </a:r>
          </a:p>
          <a:p>
            <a:r>
              <a:rPr kumimoji="1" lang="ru-RU" sz="1200" b="0" i="0" u="none" strike="noStrike" kern="1200" dirty="0" smtClean="0">
                <a:solidFill>
                  <a:schemeClr val="tx1"/>
                </a:solidFill>
                <a:latin typeface="Arial" charset="0"/>
                <a:ea typeface="Arial" charset="0"/>
                <a:cs typeface="Arial" charset="0"/>
                <a:hlinkClick r:id="rId3"/>
              </a:rPr>
              <a:t>обязательное социальное страхование</a:t>
            </a:r>
            <a:r>
              <a:rPr kumimoji="1" lang="ru-RU" sz="1200" b="0" i="0" kern="1200" dirty="0" smtClean="0">
                <a:solidFill>
                  <a:schemeClr val="tx1"/>
                </a:solidFill>
                <a:latin typeface="Arial" charset="0"/>
                <a:ea typeface="Arial" charset="0"/>
                <a:cs typeface="Arial" charset="0"/>
              </a:rPr>
              <a:t> работников от несчастных случаев на производстве и профессиональных заболеваний;</a:t>
            </a:r>
          </a:p>
          <a:p>
            <a:r>
              <a:rPr kumimoji="1" lang="ru-RU" sz="1200" b="0" i="0" kern="1200" dirty="0" smtClean="0">
                <a:solidFill>
                  <a:schemeClr val="tx1"/>
                </a:solidFill>
                <a:latin typeface="Arial" charset="0"/>
                <a:ea typeface="Arial" charset="0"/>
                <a:cs typeface="Arial" charset="0"/>
              </a:rPr>
              <a:t>информирование работников об условиях и охране труда на их рабочих местах, о существующих профессиональных рисках и их уровнях, а также о мерах по защите от воздействия вредных и (или) опасных производственных факторов, имеющихся на рабочих местах, о предоставляемых им гарантиях, полагающихся им компенсациях и средствах индивидуальной защиты, об использовании приборов, устройств, оборудования и (или) комплексов (систем) приборов, устройств, оборудования, обеспечивающих дистанционную видео-, аудио- или иную фиксацию процессов производства работ, в целях контроля за безопасностью производства работ;</a:t>
            </a:r>
          </a:p>
          <a:p>
            <a:r>
              <a:rPr kumimoji="1" lang="ru-RU" sz="1200" b="0" i="0" kern="1200" dirty="0" smtClean="0">
                <a:solidFill>
                  <a:schemeClr val="tx1"/>
                </a:solidFill>
                <a:latin typeface="Arial" charset="0"/>
                <a:ea typeface="Arial" charset="0"/>
                <a:cs typeface="Arial" charset="0"/>
              </a:rPr>
              <a:t>разработку и утверждение локальных нормативных актов по охране труда с учетом мнения выборного органа первичной профсоюзной организации или иного уполномоченного работниками представительного органа (при наличии такого представительного органа) в порядке, установленном </a:t>
            </a:r>
            <a:r>
              <a:rPr kumimoji="1" lang="ru-RU" sz="1200" b="0" i="0" u="none" strike="noStrike" kern="1200" dirty="0" smtClean="0">
                <a:solidFill>
                  <a:schemeClr val="tx1"/>
                </a:solidFill>
                <a:latin typeface="Arial" charset="0"/>
                <a:ea typeface="Arial" charset="0"/>
                <a:cs typeface="Arial" charset="0"/>
                <a:hlinkClick r:id="rId3"/>
              </a:rPr>
              <a:t>статьей 372</a:t>
            </a:r>
            <a:r>
              <a:rPr kumimoji="1" lang="ru-RU" sz="1200" b="0" i="0" kern="1200" dirty="0" smtClean="0">
                <a:solidFill>
                  <a:schemeClr val="tx1"/>
                </a:solidFill>
                <a:latin typeface="Arial" charset="0"/>
                <a:ea typeface="Arial" charset="0"/>
                <a:cs typeface="Arial" charset="0"/>
              </a:rPr>
              <a:t> настоящего Кодекса для принятия локальных нормативных актов;</a:t>
            </a:r>
          </a:p>
          <a:p>
            <a:r>
              <a:rPr kumimoji="1" lang="ru-RU" sz="1200" b="0" i="0" kern="1200" dirty="0" smtClean="0">
                <a:solidFill>
                  <a:schemeClr val="tx1"/>
                </a:solidFill>
                <a:latin typeface="Arial" charset="0"/>
                <a:ea typeface="Arial" charset="0"/>
                <a:cs typeface="Arial" charset="0"/>
              </a:rPr>
              <a:t>ведение реестра (перечня) нормативных правовых актов (в том числе с использованием электронных вычислительных машин и баз данных), содержащих требования охраны труда, в соответствии со спецификой своей деятельности, а также доступ работников к актуальным редакциям таких нормативных правовых актов;</a:t>
            </a:r>
          </a:p>
          <a:p>
            <a:r>
              <a:rPr kumimoji="1" lang="ru-RU" sz="1200" b="0" i="0" kern="1200" dirty="0" smtClean="0">
                <a:solidFill>
                  <a:schemeClr val="tx1"/>
                </a:solidFill>
                <a:latin typeface="Arial" charset="0"/>
                <a:ea typeface="Arial" charset="0"/>
                <a:cs typeface="Arial" charset="0"/>
              </a:rPr>
              <a:t>соблюдение установленных для отдельных категорий работников ограничений на привлечение их к выполнению работ с вредными и (или) опасными условиями труда;</a:t>
            </a:r>
          </a:p>
          <a:p>
            <a:r>
              <a:rPr kumimoji="1" lang="ru-RU" sz="1200" b="0" i="0" kern="1200" dirty="0" smtClean="0">
                <a:solidFill>
                  <a:schemeClr val="tx1"/>
                </a:solidFill>
                <a:latin typeface="Arial" charset="0"/>
                <a:ea typeface="Arial" charset="0"/>
                <a:cs typeface="Arial" charset="0"/>
              </a:rPr>
              <a:t>приостановление при возникновении угрозы жизни и здоровью работников производства работ, а также эксплуатации оборудования, зданий или сооружений, осуществления отдельных видов деятельности, оказания услуг до устранения такой угрозы;</a:t>
            </a:r>
          </a:p>
          <a:p>
            <a:r>
              <a:rPr kumimoji="1" lang="ru-RU" sz="1200" b="0" i="0" kern="1200" dirty="0" smtClean="0">
                <a:solidFill>
                  <a:schemeClr val="tx1"/>
                </a:solidFill>
                <a:latin typeface="Arial" charset="0"/>
                <a:ea typeface="Arial" charset="0"/>
                <a:cs typeface="Arial" charset="0"/>
              </a:rPr>
              <a:t>при приеме на работу инвалида или в случае признания работника инвалидом создание для него условий труда, в том числе производственных и санитарно-бытовых, в соответствии с индивидуальной программой реабилитации или абилитации инвалида, а также обеспечение охраны труда.</a:t>
            </a:r>
          </a:p>
          <a:p>
            <a:r>
              <a:rPr kumimoji="1" lang="ru-RU" sz="1200" b="0" i="0" kern="1200" dirty="0" smtClean="0">
                <a:solidFill>
                  <a:schemeClr val="tx1"/>
                </a:solidFill>
                <a:latin typeface="Arial" charset="0"/>
                <a:ea typeface="Arial" charset="0"/>
                <a:cs typeface="Arial" charset="0"/>
              </a:rPr>
              <a:t>При производстве работ (оказании услуг) на территории, находящейся под контролем другого работодателя (иного лица), работодатель, осуществляющий производство работ (оказание услуг), обязан перед началом производства работ (оказания услуг) согласовать с другим работодателем (иным лицом) мероприятия по предотвращению случаев повреждения здоровья работников, в том числе работников сторонних организаций, производящих работы (оказывающих услуги) на данной территории. </a:t>
            </a:r>
            <a:r>
              <a:rPr kumimoji="1" lang="ru-RU" sz="1200" b="0" i="0" u="none" strike="noStrike" kern="1200" dirty="0" smtClean="0">
                <a:solidFill>
                  <a:schemeClr val="tx1"/>
                </a:solidFill>
                <a:latin typeface="Arial" charset="0"/>
                <a:ea typeface="Arial" charset="0"/>
                <a:cs typeface="Arial" charset="0"/>
                <a:hlinkClick r:id="rId3"/>
              </a:rPr>
              <a:t>Примерный перечень</a:t>
            </a:r>
            <a:r>
              <a:rPr kumimoji="1" lang="ru-RU" sz="1200" b="0" i="0" kern="1200" dirty="0" smtClean="0">
                <a:solidFill>
                  <a:schemeClr val="tx1"/>
                </a:solidFill>
                <a:latin typeface="Arial" charset="0"/>
                <a:ea typeface="Arial" charset="0"/>
                <a:cs typeface="Arial" charset="0"/>
              </a:rPr>
              <a:t> мероприятий по предотвращению случаев повреждения здоровья работников утверждается федеральным органом исполнительной власти, осуществляющим функции по выработке и реализации государственной политики и нормативно-правовому регулированию в сфере труда, с учетом мнения Российской трехсторонней комиссии по регулированию социально-трудовых отношений.</a:t>
            </a:r>
          </a:p>
          <a:p>
            <a:endParaRPr lang="ru-RU" b="1"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917575" y="744538"/>
            <a:ext cx="4962525" cy="3722687"/>
          </a:xfrm>
          <a:ln/>
        </p:spPr>
      </p:sp>
      <p:sp>
        <p:nvSpPr>
          <p:cNvPr id="52227" name="Rectangle 3"/>
          <p:cNvSpPr>
            <a:spLocks noGrp="1" noChangeArrowheads="1"/>
          </p:cNvSpPr>
          <p:nvPr>
            <p:ph type="body" idx="1"/>
          </p:nvPr>
        </p:nvSpPr>
        <p:spPr>
          <a:noFill/>
        </p:spPr>
        <p:txBody>
          <a:bodyPr/>
          <a:lstStyle/>
          <a:p>
            <a:r>
              <a:rPr lang="ru-RU" b="1" dirty="0" smtClean="0"/>
              <a:t>Ст. 214 ТК РФ возлагает обязанности на работодателя</a:t>
            </a:r>
          </a:p>
          <a:p>
            <a:r>
              <a:rPr lang="ru-RU" b="1" dirty="0" smtClean="0"/>
              <a:t>Работодатель</a:t>
            </a:r>
            <a:r>
              <a:rPr lang="ru-RU" b="1" baseline="0" dirty="0" smtClean="0"/>
              <a:t> обязан :</a:t>
            </a:r>
          </a:p>
          <a:p>
            <a:r>
              <a:rPr kumimoji="1" lang="ru-RU" sz="1200" b="0" i="0" kern="1200" dirty="0" smtClean="0">
                <a:solidFill>
                  <a:schemeClr val="tx1"/>
                </a:solidFill>
                <a:latin typeface="Arial" charset="0"/>
                <a:ea typeface="Arial" charset="0"/>
                <a:cs typeface="Arial" charset="0"/>
              </a:rPr>
              <a:t>безопасность работников при эксплуатации зданий, сооружений, оборудования, осуществлении технологических процессов, а также эксплуатации применяемых в производстве инструментов, сырья и материалов;</a:t>
            </a:r>
          </a:p>
          <a:p>
            <a:r>
              <a:rPr kumimoji="1" lang="ru-RU" sz="1200" b="0" i="0" kern="1200" dirty="0" smtClean="0">
                <a:solidFill>
                  <a:schemeClr val="tx1"/>
                </a:solidFill>
                <a:latin typeface="Arial" charset="0"/>
                <a:ea typeface="Arial" charset="0"/>
                <a:cs typeface="Arial" charset="0"/>
              </a:rPr>
              <a:t>создание и функционирование </a:t>
            </a:r>
            <a:r>
              <a:rPr kumimoji="1" lang="ru-RU" sz="1200" b="0" i="0" u="none" strike="noStrike" kern="1200" dirty="0" smtClean="0">
                <a:solidFill>
                  <a:schemeClr val="tx1"/>
                </a:solidFill>
                <a:latin typeface="Arial" charset="0"/>
                <a:ea typeface="Arial" charset="0"/>
                <a:cs typeface="Arial" charset="0"/>
                <a:hlinkClick r:id="rId3"/>
              </a:rPr>
              <a:t>системы управления охраной труда</a:t>
            </a:r>
            <a:r>
              <a:rPr kumimoji="1" lang="ru-RU" sz="1200" b="0" i="0" kern="1200" dirty="0" smtClean="0">
                <a:solidFill>
                  <a:schemeClr val="tx1"/>
                </a:solidFill>
                <a:latin typeface="Arial" charset="0"/>
                <a:ea typeface="Arial" charset="0"/>
                <a:cs typeface="Arial" charset="0"/>
              </a:rPr>
              <a:t>;</a:t>
            </a:r>
          </a:p>
          <a:p>
            <a:r>
              <a:rPr kumimoji="1" lang="ru-RU" sz="1200" b="0" i="0" kern="1200" dirty="0" smtClean="0">
                <a:solidFill>
                  <a:schemeClr val="tx1"/>
                </a:solidFill>
                <a:latin typeface="Arial" charset="0"/>
                <a:ea typeface="Arial" charset="0"/>
                <a:cs typeface="Arial" charset="0"/>
              </a:rPr>
              <a:t>соответствие каждого рабочего места государственным нормативным требованиям охраны труда;</a:t>
            </a:r>
          </a:p>
          <a:p>
            <a:r>
              <a:rPr kumimoji="1" lang="ru-RU" sz="1200" b="0" i="0" kern="1200" dirty="0" smtClean="0">
                <a:solidFill>
                  <a:schemeClr val="tx1"/>
                </a:solidFill>
                <a:latin typeface="Arial" charset="0"/>
                <a:ea typeface="Arial" charset="0"/>
                <a:cs typeface="Arial" charset="0"/>
              </a:rPr>
              <a:t>систематическое выявление опасностей и профессиональных рисков, их регулярный анализ и оценку;</a:t>
            </a:r>
          </a:p>
          <a:p>
            <a:r>
              <a:rPr kumimoji="1" lang="ru-RU" sz="1200" b="0" i="0" kern="1200" dirty="0" smtClean="0">
                <a:solidFill>
                  <a:schemeClr val="tx1"/>
                </a:solidFill>
                <a:latin typeface="Arial" charset="0"/>
                <a:ea typeface="Arial" charset="0"/>
                <a:cs typeface="Arial" charset="0"/>
              </a:rPr>
              <a:t>реализацию мероприятий по улучшению условий и охраны труда;</a:t>
            </a:r>
          </a:p>
          <a:p>
            <a:r>
              <a:rPr kumimoji="1" lang="ru-RU" sz="1200" b="0" i="0" kern="1200" dirty="0" smtClean="0">
                <a:solidFill>
                  <a:schemeClr val="tx1"/>
                </a:solidFill>
                <a:latin typeface="Arial" charset="0"/>
                <a:ea typeface="Arial" charset="0"/>
                <a:cs typeface="Arial" charset="0"/>
              </a:rPr>
              <a:t>разработку мер, направленных на обеспечение безопасных условий и охраны труда, оценку уровня профессиональных рисков перед вводом в эксплуатацию производственных объектов, вновь организованных рабочих мест;</a:t>
            </a:r>
          </a:p>
          <a:p>
            <a:r>
              <a:rPr kumimoji="1" lang="ru-RU" sz="1200" b="0" i="0" kern="1200" dirty="0" smtClean="0">
                <a:solidFill>
                  <a:schemeClr val="tx1"/>
                </a:solidFill>
                <a:latin typeface="Arial" charset="0"/>
                <a:ea typeface="Arial" charset="0"/>
                <a:cs typeface="Arial" charset="0"/>
              </a:rPr>
              <a:t>режим труда и отдыха работников в соответствии с трудовым законодательством и иными нормативными правовыми актами, содержащими нормы трудового права;</a:t>
            </a:r>
          </a:p>
          <a:p>
            <a:r>
              <a:rPr kumimoji="1" lang="ru-RU" sz="1200" b="0" i="0" kern="1200" dirty="0" smtClean="0">
                <a:solidFill>
                  <a:schemeClr val="tx1"/>
                </a:solidFill>
                <a:latin typeface="Arial" charset="0"/>
                <a:ea typeface="Arial" charset="0"/>
                <a:cs typeface="Arial" charset="0"/>
              </a:rPr>
              <a:t>приобретение за счет собственных средств и выдачу средств индивидуальной защиты и смывающих средств, прошедших подтверждение соответствия в установленном </a:t>
            </a:r>
            <a:r>
              <a:rPr kumimoji="1" lang="ru-RU" sz="1200" b="0" i="0" u="none" strike="noStrike" kern="1200" dirty="0" smtClean="0">
                <a:solidFill>
                  <a:schemeClr val="tx1"/>
                </a:solidFill>
                <a:latin typeface="Arial" charset="0"/>
                <a:ea typeface="Arial" charset="0"/>
                <a:cs typeface="Arial" charset="0"/>
                <a:hlinkClick r:id="rId3"/>
              </a:rPr>
              <a:t>законодательством</a:t>
            </a:r>
            <a:r>
              <a:rPr kumimoji="1" lang="ru-RU" sz="1200" b="0" i="0" kern="1200" dirty="0" smtClean="0">
                <a:solidFill>
                  <a:schemeClr val="tx1"/>
                </a:solidFill>
                <a:latin typeface="Arial" charset="0"/>
                <a:ea typeface="Arial" charset="0"/>
                <a:cs typeface="Arial" charset="0"/>
              </a:rPr>
              <a:t> Российской Федерации о техническом регулировании порядке, в соответствии с </a:t>
            </a:r>
            <a:r>
              <a:rPr kumimoji="1" lang="ru-RU" sz="1200" b="0" i="0" u="none" strike="noStrike" kern="1200" dirty="0" smtClean="0">
                <a:solidFill>
                  <a:schemeClr val="tx1"/>
                </a:solidFill>
                <a:latin typeface="Arial" charset="0"/>
                <a:ea typeface="Arial" charset="0"/>
                <a:cs typeface="Arial" charset="0"/>
                <a:hlinkClick r:id="rId3"/>
              </a:rPr>
              <a:t>требованиями</a:t>
            </a:r>
            <a:r>
              <a:rPr kumimoji="1" lang="ru-RU" sz="1200" b="0" i="0" kern="1200" dirty="0" smtClean="0">
                <a:solidFill>
                  <a:schemeClr val="tx1"/>
                </a:solidFill>
                <a:latin typeface="Arial" charset="0"/>
                <a:ea typeface="Arial" charset="0"/>
                <a:cs typeface="Arial" charset="0"/>
              </a:rPr>
              <a:t> охраны труда и установленными </a:t>
            </a:r>
            <a:r>
              <a:rPr kumimoji="1" lang="ru-RU" sz="1200" b="0" i="0" u="none" strike="noStrike" kern="1200" dirty="0" smtClean="0">
                <a:solidFill>
                  <a:schemeClr val="tx1"/>
                </a:solidFill>
                <a:latin typeface="Arial" charset="0"/>
                <a:ea typeface="Arial" charset="0"/>
                <a:cs typeface="Arial" charset="0"/>
                <a:hlinkClick r:id="rId3"/>
              </a:rPr>
              <a:t>нормами</a:t>
            </a:r>
            <a:r>
              <a:rPr kumimoji="1" lang="ru-RU" sz="1200" b="0" i="0" kern="1200" dirty="0" smtClean="0">
                <a:solidFill>
                  <a:schemeClr val="tx1"/>
                </a:solidFill>
                <a:latin typeface="Arial" charset="0"/>
                <a:ea typeface="Arial" charset="0"/>
                <a:cs typeface="Arial" charset="0"/>
              </a:rPr>
              <a:t> работникам, занятым на работах с вредными и (или) опасными условиями труда, а также на работах, выполняемых в особых температурных условиях или связанных с загрязнением;</a:t>
            </a:r>
          </a:p>
          <a:p>
            <a:r>
              <a:rPr kumimoji="1" lang="ru-RU" sz="1200" b="0" i="0" kern="1200" dirty="0" smtClean="0">
                <a:solidFill>
                  <a:schemeClr val="tx1"/>
                </a:solidFill>
                <a:latin typeface="Arial" charset="0"/>
                <a:ea typeface="Arial" charset="0"/>
                <a:cs typeface="Arial" charset="0"/>
              </a:rPr>
              <a:t>оснащение средствами коллективной защиты;</a:t>
            </a:r>
          </a:p>
          <a:p>
            <a:r>
              <a:rPr kumimoji="1" lang="ru-RU" sz="1200" b="0" i="0" kern="1200" dirty="0" smtClean="0">
                <a:solidFill>
                  <a:schemeClr val="tx1"/>
                </a:solidFill>
                <a:latin typeface="Arial" charset="0"/>
                <a:ea typeface="Arial" charset="0"/>
                <a:cs typeface="Arial" charset="0"/>
              </a:rPr>
              <a:t>обучение по охране труда, в том числе обучение безопасным методам и приемам выполнения работ, обучение по оказанию первой помощи пострадавшим на производстве, обучение по использованию (применению) средств индивидуальной защиты, инструктаж по охране труда, стажировку на рабочем месте (для определенных категорий работников) и проверку знания требований охраны труда;</a:t>
            </a:r>
          </a:p>
          <a:p>
            <a:r>
              <a:rPr kumimoji="1" lang="ru-RU" sz="1200" b="0" i="0" kern="1200" dirty="0" smtClean="0">
                <a:solidFill>
                  <a:schemeClr val="tx1"/>
                </a:solidFill>
                <a:latin typeface="Arial" charset="0"/>
                <a:ea typeface="Arial" charset="0"/>
                <a:cs typeface="Arial" charset="0"/>
              </a:rPr>
              <a:t>организацию контроля за состоянием условий труда на рабочих местах, соблюдением работниками требований охраны труда, а также за правильностью применения ими средств индивидуальной и коллективной защиты;</a:t>
            </a:r>
          </a:p>
          <a:p>
            <a:r>
              <a:rPr kumimoji="1" lang="ru-RU" sz="1200" b="0" i="0" kern="1200" dirty="0" smtClean="0">
                <a:solidFill>
                  <a:schemeClr val="tx1"/>
                </a:solidFill>
                <a:latin typeface="Arial" charset="0"/>
                <a:ea typeface="Arial" charset="0"/>
                <a:cs typeface="Arial" charset="0"/>
              </a:rPr>
              <a:t>проведение специальной оценки условий труда в соответствии с </a:t>
            </a:r>
            <a:r>
              <a:rPr kumimoji="1" lang="ru-RU" sz="1200" b="0" i="0" u="none" strike="noStrike" kern="1200" dirty="0" smtClean="0">
                <a:solidFill>
                  <a:schemeClr val="tx1"/>
                </a:solidFill>
                <a:latin typeface="Arial" charset="0"/>
                <a:ea typeface="Arial" charset="0"/>
                <a:cs typeface="Arial" charset="0"/>
                <a:hlinkClick r:id="rId3"/>
              </a:rPr>
              <a:t>законодательством</a:t>
            </a:r>
            <a:r>
              <a:rPr kumimoji="1" lang="ru-RU" sz="1200" b="0" i="0" kern="1200" dirty="0" smtClean="0">
                <a:solidFill>
                  <a:schemeClr val="tx1"/>
                </a:solidFill>
                <a:latin typeface="Arial" charset="0"/>
                <a:ea typeface="Arial" charset="0"/>
                <a:cs typeface="Arial" charset="0"/>
              </a:rPr>
              <a:t> о специальной оценке условий труда;</a:t>
            </a:r>
          </a:p>
          <a:p>
            <a:r>
              <a:rPr kumimoji="1" lang="ru-RU" sz="1200" b="0" i="0" kern="1200" dirty="0" smtClean="0">
                <a:solidFill>
                  <a:schemeClr val="tx1"/>
                </a:solidFill>
                <a:latin typeface="Arial" charset="0"/>
                <a:ea typeface="Arial" charset="0"/>
                <a:cs typeface="Arial" charset="0"/>
              </a:rPr>
              <a:t>в случаях, предусмотренных </a:t>
            </a:r>
            <a:r>
              <a:rPr kumimoji="1" lang="ru-RU" sz="1200" b="0" i="0" u="none" strike="noStrike" kern="1200" dirty="0" smtClean="0">
                <a:solidFill>
                  <a:schemeClr val="tx1"/>
                </a:solidFill>
                <a:latin typeface="Arial" charset="0"/>
                <a:ea typeface="Arial" charset="0"/>
                <a:cs typeface="Arial" charset="0"/>
                <a:hlinkClick r:id="rId3"/>
              </a:rPr>
              <a:t>трудовым законодательством</a:t>
            </a:r>
            <a:r>
              <a:rPr kumimoji="1" lang="ru-RU" sz="1200" b="0" i="0" kern="1200" dirty="0" smtClean="0">
                <a:solidFill>
                  <a:schemeClr val="tx1"/>
                </a:solidFill>
                <a:latin typeface="Arial" charset="0"/>
                <a:ea typeface="Arial" charset="0"/>
                <a:cs typeface="Arial" charset="0"/>
              </a:rPr>
              <a:t> и иными </a:t>
            </a:r>
            <a:r>
              <a:rPr kumimoji="1" lang="ru-RU" sz="1200" b="0" i="0" u="none" strike="noStrike" kern="1200" dirty="0" smtClean="0">
                <a:solidFill>
                  <a:schemeClr val="tx1"/>
                </a:solidFill>
                <a:latin typeface="Arial" charset="0"/>
                <a:ea typeface="Arial" charset="0"/>
                <a:cs typeface="Arial" charset="0"/>
                <a:hlinkClick r:id="rId3"/>
              </a:rPr>
              <a:t>нормативными правовыми актами</a:t>
            </a:r>
            <a:r>
              <a:rPr kumimoji="1" lang="ru-RU" sz="1200" b="0" i="0" kern="1200" dirty="0" smtClean="0">
                <a:solidFill>
                  <a:schemeClr val="tx1"/>
                </a:solidFill>
                <a:latin typeface="Arial" charset="0"/>
                <a:ea typeface="Arial" charset="0"/>
                <a:cs typeface="Arial" charset="0"/>
              </a:rPr>
              <a:t>, содержащими нормы трудового права, организацию проведения за счет собственных средств обязательных предварительных (при поступлении на работу) и периодических (в течение трудовой деятельности) </a:t>
            </a:r>
            <a:r>
              <a:rPr kumimoji="1" lang="ru-RU" sz="1200" b="0" i="0" u="none" strike="noStrike" kern="1200" dirty="0" smtClean="0">
                <a:solidFill>
                  <a:schemeClr val="tx1"/>
                </a:solidFill>
                <a:latin typeface="Arial" charset="0"/>
                <a:ea typeface="Arial" charset="0"/>
                <a:cs typeface="Arial" charset="0"/>
                <a:hlinkClick r:id="rId3"/>
              </a:rPr>
              <a:t>медицинских осмотров</a:t>
            </a:r>
            <a:r>
              <a:rPr kumimoji="1" lang="ru-RU" sz="1200" b="0" i="0" kern="1200" dirty="0" smtClean="0">
                <a:solidFill>
                  <a:schemeClr val="tx1"/>
                </a:solidFill>
                <a:latin typeface="Arial" charset="0"/>
                <a:ea typeface="Arial" charset="0"/>
                <a:cs typeface="Arial" charset="0"/>
              </a:rPr>
              <a:t>, других обязательных медицинских осмотров, обязательных психиатрических освидетельствований работников, внеочередных медицинских осмотров работников в соответствии с медицинскими рекомендациями, химико-токсикологических исследований наличия в организме человека наркотических средств, психотропных веществ и их метаболитов с сохранением за работниками места работы (должности) и </a:t>
            </a:r>
            <a:r>
              <a:rPr kumimoji="1" lang="ru-RU" sz="1200" b="0" i="0" u="none" strike="noStrike" kern="1200" dirty="0" smtClean="0">
                <a:solidFill>
                  <a:schemeClr val="tx1"/>
                </a:solidFill>
                <a:latin typeface="Arial" charset="0"/>
                <a:ea typeface="Arial" charset="0"/>
                <a:cs typeface="Arial" charset="0"/>
                <a:hlinkClick r:id="rId3"/>
              </a:rPr>
              <a:t>среднего заработка</a:t>
            </a:r>
            <a:r>
              <a:rPr kumimoji="1" lang="ru-RU" sz="1200" b="0" i="0" kern="1200" dirty="0" smtClean="0">
                <a:solidFill>
                  <a:schemeClr val="tx1"/>
                </a:solidFill>
                <a:latin typeface="Arial" charset="0"/>
                <a:ea typeface="Arial" charset="0"/>
                <a:cs typeface="Arial" charset="0"/>
              </a:rPr>
              <a:t> на время прохождения указанных медицинских осмотров, обязательных психиатрических освидетельствований, химико-токсикологических исследований;</a:t>
            </a:r>
          </a:p>
          <a:p>
            <a:r>
              <a:rPr kumimoji="1" lang="ru-RU" sz="1200" b="0" i="0" kern="1200" dirty="0" smtClean="0">
                <a:solidFill>
                  <a:schemeClr val="tx1"/>
                </a:solidFill>
                <a:latin typeface="Arial" charset="0"/>
                <a:ea typeface="Arial" charset="0"/>
                <a:cs typeface="Arial" charset="0"/>
              </a:rPr>
              <a:t>недопущение работников к исполнению ими трудовых обязанностей без прохождения в установленном порядке обучения по охране труда, в том числе обучения безопасным методам и приемам выполнения работ, обучения по оказанию первой помощи пострадавшим на производстве, обучения по использованию (применению) средств индивидуальной защиты, инструктажа по охране труда, стажировки на рабочем месте (для определенных категорий работников) и проверки знания требований охраны труда, обязательных медицинских осмотров, обязательных психиатрических освидетельствований, а также в случае медицинских противопоказаний;</a:t>
            </a:r>
          </a:p>
          <a:p>
            <a:r>
              <a:rPr kumimoji="1" lang="ru-RU" sz="1200" b="0" i="0" kern="1200" dirty="0" smtClean="0">
                <a:solidFill>
                  <a:schemeClr val="tx1"/>
                </a:solidFill>
                <a:latin typeface="Arial" charset="0"/>
                <a:ea typeface="Arial" charset="0"/>
                <a:cs typeface="Arial" charset="0"/>
              </a:rPr>
              <a:t>предоставление федеральному органу исполнительной власти, осуществляющему функции по выработке и реализации государственной политики и нормативно-правовому регулированию в сфере труда, федеральному органу исполнительной власти, уполномоченному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другим федеральным органам исполнительной власти, осуществляющим государственный контроль (надзор) в установленной сфере деятельности, органам исполнительной власти субъектов Российской Федерации в области охраны труда, органам местного самоуправления, органам профсоюзного контроля за соблюдением трудового законодательства и иных актов, содержащих нормы трудового права, информации и документов в соответствии с законодательством в рамках исполнения ими своих полномочий, с учетом требований </a:t>
            </a:r>
            <a:r>
              <a:rPr kumimoji="1" lang="ru-RU" sz="1200" b="0" i="0" u="none" strike="noStrike" kern="1200" dirty="0" smtClean="0">
                <a:solidFill>
                  <a:schemeClr val="tx1"/>
                </a:solidFill>
                <a:latin typeface="Arial" charset="0"/>
                <a:ea typeface="Arial" charset="0"/>
                <a:cs typeface="Arial" charset="0"/>
                <a:hlinkClick r:id="rId3"/>
              </a:rPr>
              <a:t>законодательства</a:t>
            </a:r>
            <a:r>
              <a:rPr kumimoji="1" lang="ru-RU" sz="1200" b="0" i="0" kern="1200" dirty="0" smtClean="0">
                <a:solidFill>
                  <a:schemeClr val="tx1"/>
                </a:solidFill>
                <a:latin typeface="Arial" charset="0"/>
                <a:ea typeface="Arial" charset="0"/>
                <a:cs typeface="Arial" charset="0"/>
              </a:rPr>
              <a:t> Российской Федерации о государственной тайне;</a:t>
            </a:r>
          </a:p>
          <a:p>
            <a:r>
              <a:rPr kumimoji="1" lang="ru-RU" sz="1200" b="0" i="0" kern="1200" dirty="0" smtClean="0">
                <a:solidFill>
                  <a:schemeClr val="tx1"/>
                </a:solidFill>
                <a:latin typeface="Arial" charset="0"/>
                <a:ea typeface="Arial" charset="0"/>
                <a:cs typeface="Arial" charset="0"/>
              </a:rPr>
              <a:t>принятие мер по предотвращению аварийных ситуаций, сохранению жизни и здоровья работников при возникновении таких ситуаций, а также по оказанию первой помощи пострадавшим;</a:t>
            </a:r>
          </a:p>
          <a:p>
            <a:r>
              <a:rPr kumimoji="1" lang="ru-RU" sz="1200" b="0" i="0" kern="1200" dirty="0" smtClean="0">
                <a:solidFill>
                  <a:schemeClr val="tx1"/>
                </a:solidFill>
                <a:latin typeface="Arial" charset="0"/>
                <a:ea typeface="Arial" charset="0"/>
                <a:cs typeface="Arial" charset="0"/>
              </a:rPr>
              <a:t>расследование и учет несчастных случаев на производстве и профессиональных заболеваний, учет и рассмотрение причин и обстоятельств событий, приведших к возникновению микроповреждений (микротравм), в соответствии с настоящим Кодексом, другими федеральными законами и иными нормативными правовыми актами Российской Федерации;</a:t>
            </a:r>
          </a:p>
          <a:p>
            <a:r>
              <a:rPr kumimoji="1" lang="ru-RU" sz="1200" b="0" i="0" kern="1200" dirty="0" smtClean="0">
                <a:solidFill>
                  <a:schemeClr val="tx1"/>
                </a:solidFill>
                <a:latin typeface="Arial" charset="0"/>
                <a:ea typeface="Arial" charset="0"/>
                <a:cs typeface="Arial" charset="0"/>
              </a:rPr>
              <a:t>санитарно-бытовое обслуживание и медицинское обеспечение работников в соответствии с требованиями охраны труда, а также доставку работников, заболевших на рабочем месте, в медицинскую организацию в случае необходимости оказания им неотложной медицинской помощи;</a:t>
            </a:r>
          </a:p>
          <a:p>
            <a:r>
              <a:rPr kumimoji="1" lang="ru-RU" sz="1200" b="0" i="0" kern="1200" dirty="0" smtClean="0">
                <a:solidFill>
                  <a:schemeClr val="tx1"/>
                </a:solidFill>
                <a:latin typeface="Arial" charset="0"/>
                <a:ea typeface="Arial" charset="0"/>
                <a:cs typeface="Arial" charset="0"/>
              </a:rPr>
              <a:t>беспрепятственный допуск в установленном порядке должностных лиц федерального органа исполнительной власти, уполномоченного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других федеральных органов исполнительной власти, осуществляющих государственный контроль (надзор) в установленной сфере деятельности, органов исполнительной власти субъектов Российской Федерации в области охраны труда, органов Фонда социального страхования Российской Федерации, а также представителей органов профсоюзного контроля за соблюдением трудового законодательства и иных актов, содержащих нормы трудового права, в целях проведения проверок условий и охраны труда, расследования несчастных случаев на производстве и профессиональных заболеваний работников, проведения государственной экспертизы условий труда;</a:t>
            </a:r>
          </a:p>
          <a:p>
            <a:r>
              <a:rPr kumimoji="1" lang="ru-RU" sz="1200" b="0" i="0" kern="1200" dirty="0" smtClean="0">
                <a:solidFill>
                  <a:schemeClr val="tx1"/>
                </a:solidFill>
                <a:latin typeface="Arial" charset="0"/>
                <a:ea typeface="Arial" charset="0"/>
                <a:cs typeface="Arial" charset="0"/>
              </a:rPr>
              <a:t>выполнение предписаний должностных лиц федерального органа исполнительной власти, уполномоченного на осуществление федерального государственного контроля (надзора) за соблюдением трудового законодательства и иных нормативных правовых актов, содержащих нормы трудового права, других федеральных органов исполнительной власти, осуществляющих государственный контроль (надзор) в установленной сфере деятельности, и рассмотрение представлений органов профсоюзного контроля за соблюдением трудового законодательства и иных актов, содержащих нормы трудового права, в установленные сроки, принятие мер по результатам их рассмотрения;</a:t>
            </a:r>
          </a:p>
          <a:p>
            <a:r>
              <a:rPr kumimoji="1" lang="ru-RU" sz="1200" b="0" i="0" u="none" strike="noStrike" kern="1200" dirty="0" smtClean="0">
                <a:solidFill>
                  <a:schemeClr val="tx1"/>
                </a:solidFill>
                <a:latin typeface="Arial" charset="0"/>
                <a:ea typeface="Arial" charset="0"/>
                <a:cs typeface="Arial" charset="0"/>
                <a:hlinkClick r:id="rId3"/>
              </a:rPr>
              <a:t>обязательное социальное страхование</a:t>
            </a:r>
            <a:r>
              <a:rPr kumimoji="1" lang="ru-RU" sz="1200" b="0" i="0" kern="1200" dirty="0" smtClean="0">
                <a:solidFill>
                  <a:schemeClr val="tx1"/>
                </a:solidFill>
                <a:latin typeface="Arial" charset="0"/>
                <a:ea typeface="Arial" charset="0"/>
                <a:cs typeface="Arial" charset="0"/>
              </a:rPr>
              <a:t> работников от несчастных случаев на производстве и профессиональных заболеваний;</a:t>
            </a:r>
          </a:p>
          <a:p>
            <a:r>
              <a:rPr kumimoji="1" lang="ru-RU" sz="1200" b="0" i="0" kern="1200" dirty="0" smtClean="0">
                <a:solidFill>
                  <a:schemeClr val="tx1"/>
                </a:solidFill>
                <a:latin typeface="Arial" charset="0"/>
                <a:ea typeface="Arial" charset="0"/>
                <a:cs typeface="Arial" charset="0"/>
              </a:rPr>
              <a:t>информирование работников об условиях и охране труда на их рабочих местах, о существующих профессиональных рисках и их уровнях, а также о мерах по защите от воздействия вредных и (или) опасных производственных факторов, имеющихся на рабочих местах, о предоставляемых им гарантиях, полагающихся им компенсациях и средствах индивидуальной защиты, об использовании приборов, устройств, оборудования и (или) комплексов (систем) приборов, устройств, оборудования, обеспечивающих дистанционную видео-, аудио- или иную фиксацию процессов производства работ, в целях контроля за безопасностью производства работ;</a:t>
            </a:r>
          </a:p>
          <a:p>
            <a:r>
              <a:rPr kumimoji="1" lang="ru-RU" sz="1200" b="0" i="0" kern="1200" dirty="0" smtClean="0">
                <a:solidFill>
                  <a:schemeClr val="tx1"/>
                </a:solidFill>
                <a:latin typeface="Arial" charset="0"/>
                <a:ea typeface="Arial" charset="0"/>
                <a:cs typeface="Arial" charset="0"/>
              </a:rPr>
              <a:t>разработку и утверждение локальных нормативных актов по охране труда с учетом мнения выборного органа первичной профсоюзной организации или иного уполномоченного работниками представительного органа (при наличии такого представительного органа) в порядке, установленном </a:t>
            </a:r>
            <a:r>
              <a:rPr kumimoji="1" lang="ru-RU" sz="1200" b="0" i="0" u="none" strike="noStrike" kern="1200" dirty="0" smtClean="0">
                <a:solidFill>
                  <a:schemeClr val="tx1"/>
                </a:solidFill>
                <a:latin typeface="Arial" charset="0"/>
                <a:ea typeface="Arial" charset="0"/>
                <a:cs typeface="Arial" charset="0"/>
                <a:hlinkClick r:id="rId3"/>
              </a:rPr>
              <a:t>статьей 372</a:t>
            </a:r>
            <a:r>
              <a:rPr kumimoji="1" lang="ru-RU" sz="1200" b="0" i="0" kern="1200" dirty="0" smtClean="0">
                <a:solidFill>
                  <a:schemeClr val="tx1"/>
                </a:solidFill>
                <a:latin typeface="Arial" charset="0"/>
                <a:ea typeface="Arial" charset="0"/>
                <a:cs typeface="Arial" charset="0"/>
              </a:rPr>
              <a:t> настоящего Кодекса для принятия локальных нормативных актов;</a:t>
            </a:r>
          </a:p>
          <a:p>
            <a:r>
              <a:rPr kumimoji="1" lang="ru-RU" sz="1200" b="0" i="0" kern="1200" dirty="0" smtClean="0">
                <a:solidFill>
                  <a:schemeClr val="tx1"/>
                </a:solidFill>
                <a:latin typeface="Arial" charset="0"/>
                <a:ea typeface="Arial" charset="0"/>
                <a:cs typeface="Arial" charset="0"/>
              </a:rPr>
              <a:t>ведение реестра (перечня) нормативных правовых актов (в том числе с использованием электронных вычислительных машин и баз данных), содержащих требования охраны труда, в соответствии со спецификой своей деятельности, а также доступ работников к актуальным редакциям таких нормативных правовых актов;</a:t>
            </a:r>
          </a:p>
          <a:p>
            <a:r>
              <a:rPr kumimoji="1" lang="ru-RU" sz="1200" b="0" i="0" kern="1200" dirty="0" smtClean="0">
                <a:solidFill>
                  <a:schemeClr val="tx1"/>
                </a:solidFill>
                <a:latin typeface="Arial" charset="0"/>
                <a:ea typeface="Arial" charset="0"/>
                <a:cs typeface="Arial" charset="0"/>
              </a:rPr>
              <a:t>соблюдение установленных для отдельных категорий работников ограничений на привлечение их к выполнению работ с вредными и (или) опасными условиями труда;</a:t>
            </a:r>
          </a:p>
          <a:p>
            <a:r>
              <a:rPr kumimoji="1" lang="ru-RU" sz="1200" b="0" i="0" kern="1200" dirty="0" smtClean="0">
                <a:solidFill>
                  <a:schemeClr val="tx1"/>
                </a:solidFill>
                <a:latin typeface="Arial" charset="0"/>
                <a:ea typeface="Arial" charset="0"/>
                <a:cs typeface="Arial" charset="0"/>
              </a:rPr>
              <a:t>приостановление при возникновении угрозы жизни и здоровью работников производства работ, а также эксплуатации оборудования, зданий или сооружений, осуществления отдельных видов деятельности, оказания услуг до устранения такой угрозы;</a:t>
            </a:r>
          </a:p>
          <a:p>
            <a:r>
              <a:rPr kumimoji="1" lang="ru-RU" sz="1200" b="0" i="0" kern="1200" dirty="0" smtClean="0">
                <a:solidFill>
                  <a:schemeClr val="tx1"/>
                </a:solidFill>
                <a:latin typeface="Arial" charset="0"/>
                <a:ea typeface="Arial" charset="0"/>
                <a:cs typeface="Arial" charset="0"/>
              </a:rPr>
              <a:t>при приеме на работу инвалида или в случае признания работника инвалидом создание для него условий труда, в том числе производственных и санитарно-бытовых, в соответствии с индивидуальной программой реабилитации или абилитации инвалида, а также обеспечение охраны труда.</a:t>
            </a:r>
          </a:p>
          <a:p>
            <a:r>
              <a:rPr kumimoji="1" lang="ru-RU" sz="1200" b="0" i="0" kern="1200" dirty="0" smtClean="0">
                <a:solidFill>
                  <a:schemeClr val="tx1"/>
                </a:solidFill>
                <a:latin typeface="Arial" charset="0"/>
                <a:ea typeface="Arial" charset="0"/>
                <a:cs typeface="Arial" charset="0"/>
              </a:rPr>
              <a:t>При производстве работ (оказании услуг) на территории, находящейся под контролем другого работодателя (иного лица), работодатель, осуществляющий производство работ (оказание услуг), обязан перед началом производства работ (оказания услуг) согласовать с другим работодателем (иным лицом) мероприятия по предотвращению случаев повреждения здоровья работников, в том числе работников сторонних организаций, производящих работы (оказывающих услуги) на данной территории. </a:t>
            </a:r>
            <a:r>
              <a:rPr kumimoji="1" lang="ru-RU" sz="1200" b="0" i="0" u="none" strike="noStrike" kern="1200" dirty="0" smtClean="0">
                <a:solidFill>
                  <a:schemeClr val="tx1"/>
                </a:solidFill>
                <a:latin typeface="Arial" charset="0"/>
                <a:ea typeface="Arial" charset="0"/>
                <a:cs typeface="Arial" charset="0"/>
                <a:hlinkClick r:id="rId3"/>
              </a:rPr>
              <a:t>Примерный перечень</a:t>
            </a:r>
            <a:r>
              <a:rPr kumimoji="1" lang="ru-RU" sz="1200" b="0" i="0" kern="1200" dirty="0" smtClean="0">
                <a:solidFill>
                  <a:schemeClr val="tx1"/>
                </a:solidFill>
                <a:latin typeface="Arial" charset="0"/>
                <a:ea typeface="Arial" charset="0"/>
                <a:cs typeface="Arial" charset="0"/>
              </a:rPr>
              <a:t> мероприятий по предотвращению случаев повреждения здоровья работников утверждается федеральным органом исполнительной власти, осуществляющим функции по выработке и реализации государственной политики и нормативно-правовому регулированию в сфере труда, с учетом мнения Российской трехсторонней комиссии по регулированию социально-трудовых отношений.</a:t>
            </a:r>
          </a:p>
          <a:p>
            <a:endParaRPr lang="ru-RU" b="1"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Образ слайда 1"/>
          <p:cNvSpPr>
            <a:spLocks noGrp="1" noRot="1" noChangeAspect="1" noTextEdit="1"/>
          </p:cNvSpPr>
          <p:nvPr>
            <p:ph type="sldImg"/>
          </p:nvPr>
        </p:nvSpPr>
        <p:spPr>
          <a:xfrm>
            <a:off x="917575" y="744538"/>
            <a:ext cx="4962525" cy="3722687"/>
          </a:xfrm>
          <a:ln/>
        </p:spPr>
      </p:sp>
      <p:sp>
        <p:nvSpPr>
          <p:cNvPr id="53251" name="Заметки 2"/>
          <p:cNvSpPr>
            <a:spLocks noGrp="1"/>
          </p:cNvSpPr>
          <p:nvPr>
            <p:ph type="body" idx="1"/>
          </p:nvPr>
        </p:nvSpPr>
        <p:spPr>
          <a:noFill/>
        </p:spPr>
        <p:txBody>
          <a:bodyPr/>
          <a:lstStyle/>
          <a:p>
            <a:pPr eaLnBrk="1" hangingPunct="1">
              <a:lnSpc>
                <a:spcPct val="90000"/>
              </a:lnSpc>
            </a:pPr>
            <a:r>
              <a:rPr lang="ru-RU" b="1" dirty="0" smtClean="0">
                <a:solidFill>
                  <a:srgbClr val="262673"/>
                </a:solidFill>
              </a:rPr>
              <a:t>Когда проводить?</a:t>
            </a:r>
          </a:p>
          <a:p>
            <a:pPr eaLnBrk="1" hangingPunct="1">
              <a:lnSpc>
                <a:spcPct val="90000"/>
              </a:lnSpc>
            </a:pPr>
            <a:r>
              <a:rPr lang="ru-RU" dirty="0" smtClean="0">
                <a:solidFill>
                  <a:srgbClr val="262673"/>
                </a:solidFill>
              </a:rPr>
              <a:t>В день фактического приема на работу</a:t>
            </a:r>
          </a:p>
          <a:p>
            <a:pPr eaLnBrk="1" hangingPunct="1">
              <a:lnSpc>
                <a:spcPct val="90000"/>
              </a:lnSpc>
            </a:pPr>
            <a:r>
              <a:rPr lang="ru-RU" b="1" dirty="0" smtClean="0">
                <a:solidFill>
                  <a:srgbClr val="262673"/>
                </a:solidFill>
              </a:rPr>
              <a:t>Кто проводит?</a:t>
            </a:r>
          </a:p>
          <a:p>
            <a:pPr eaLnBrk="1" hangingPunct="1">
              <a:lnSpc>
                <a:spcPct val="90000"/>
              </a:lnSpc>
            </a:pPr>
            <a:r>
              <a:rPr lang="ru-RU" dirty="0" smtClean="0">
                <a:solidFill>
                  <a:srgbClr val="262673"/>
                </a:solidFill>
              </a:rPr>
              <a:t>Специалист по ОТ или назначенный приказом работник</a:t>
            </a:r>
          </a:p>
          <a:p>
            <a:pPr eaLnBrk="1" hangingPunct="1">
              <a:lnSpc>
                <a:spcPct val="90000"/>
              </a:lnSpc>
            </a:pPr>
            <a:r>
              <a:rPr lang="ru-RU" b="1" dirty="0" smtClean="0">
                <a:solidFill>
                  <a:srgbClr val="262673"/>
                </a:solidFill>
              </a:rPr>
              <a:t>Где проводить?</a:t>
            </a:r>
          </a:p>
          <a:p>
            <a:pPr eaLnBrk="1" hangingPunct="1">
              <a:lnSpc>
                <a:spcPct val="90000"/>
              </a:lnSpc>
            </a:pPr>
            <a:r>
              <a:rPr lang="ru-RU" dirty="0" smtClean="0">
                <a:solidFill>
                  <a:srgbClr val="262673"/>
                </a:solidFill>
              </a:rPr>
              <a:t>Внутри организации в кабинете ОТ, или другом, специально оборудованном помещении</a:t>
            </a:r>
          </a:p>
          <a:p>
            <a:pPr eaLnBrk="1" hangingPunct="1">
              <a:lnSpc>
                <a:spcPct val="90000"/>
              </a:lnSpc>
            </a:pPr>
            <a:r>
              <a:rPr lang="ru-RU" b="1" dirty="0" smtClean="0">
                <a:solidFill>
                  <a:srgbClr val="262673"/>
                </a:solidFill>
              </a:rPr>
              <a:t>На основе чего проводить?</a:t>
            </a:r>
          </a:p>
          <a:p>
            <a:pPr eaLnBrk="1" hangingPunct="1">
              <a:lnSpc>
                <a:spcPct val="90000"/>
              </a:lnSpc>
            </a:pPr>
            <a:r>
              <a:rPr lang="ru-RU" dirty="0" smtClean="0">
                <a:solidFill>
                  <a:srgbClr val="262673"/>
                </a:solidFill>
              </a:rPr>
              <a:t>Программа вводного инструктажа</a:t>
            </a:r>
            <a:endParaRPr lang="ru-RU" b="1" dirty="0" smtClean="0">
              <a:solidFill>
                <a:srgbClr val="262673"/>
              </a:solidFill>
            </a:endParaRPr>
          </a:p>
          <a:p>
            <a:pPr eaLnBrk="1" hangingPunct="1">
              <a:lnSpc>
                <a:spcPct val="90000"/>
              </a:lnSpc>
            </a:pPr>
            <a:r>
              <a:rPr lang="ru-RU" b="1" dirty="0" smtClean="0">
                <a:solidFill>
                  <a:srgbClr val="262673"/>
                </a:solidFill>
              </a:rPr>
              <a:t>Чему обучать?</a:t>
            </a:r>
            <a:r>
              <a:rPr lang="ru-RU" dirty="0" smtClean="0"/>
              <a:t> Сообщите работникам общие знания по ОТ</a:t>
            </a:r>
          </a:p>
          <a:p>
            <a:pPr eaLnBrk="1" hangingPunct="1">
              <a:lnSpc>
                <a:spcPct val="90000"/>
              </a:lnSpc>
              <a:buFontTx/>
              <a:buAutoNum type="arabicPeriod"/>
            </a:pPr>
            <a:r>
              <a:rPr lang="ru-RU" dirty="0" smtClean="0"/>
              <a:t>Правила поведения и основные меры безопасности на территории и в производственных помещениях организации</a:t>
            </a:r>
          </a:p>
          <a:p>
            <a:pPr eaLnBrk="1" hangingPunct="1">
              <a:lnSpc>
                <a:spcPct val="90000"/>
              </a:lnSpc>
              <a:buFontTx/>
              <a:buAutoNum type="arabicPeriod"/>
            </a:pPr>
            <a:r>
              <a:rPr lang="ru-RU" dirty="0" smtClean="0"/>
              <a:t>Правила </a:t>
            </a:r>
            <a:r>
              <a:rPr lang="ru-RU" dirty="0" err="1" smtClean="0"/>
              <a:t>электор-и</a:t>
            </a:r>
            <a:r>
              <a:rPr lang="ru-RU" dirty="0" smtClean="0"/>
              <a:t> противопожарной безопасности</a:t>
            </a:r>
          </a:p>
          <a:p>
            <a:pPr eaLnBrk="1" hangingPunct="1">
              <a:lnSpc>
                <a:spcPct val="90000"/>
              </a:lnSpc>
              <a:buFontTx/>
              <a:buAutoNum type="arabicPeriod"/>
            </a:pPr>
            <a:r>
              <a:rPr lang="ru-RU" dirty="0" smtClean="0"/>
              <a:t>Правила получения и использования СИЗ</a:t>
            </a:r>
          </a:p>
          <a:p>
            <a:pPr eaLnBrk="1" hangingPunct="1">
              <a:lnSpc>
                <a:spcPct val="90000"/>
              </a:lnSpc>
              <a:buFontTx/>
              <a:buAutoNum type="arabicPeriod"/>
            </a:pPr>
            <a:r>
              <a:rPr lang="ru-RU" dirty="0" smtClean="0"/>
              <a:t>Обязанности работника при аварии, несчастном случае, пожаре и т.д.</a:t>
            </a:r>
            <a:endParaRPr lang="ru-RU" b="1" dirty="0" smtClean="0">
              <a:solidFill>
                <a:srgbClr val="262673"/>
              </a:solidFill>
            </a:endParaRPr>
          </a:p>
          <a:p>
            <a:pPr eaLnBrk="1" hangingPunct="1">
              <a:lnSpc>
                <a:spcPct val="90000"/>
              </a:lnSpc>
            </a:pPr>
            <a:r>
              <a:rPr lang="ru-RU" b="1" dirty="0" smtClean="0">
                <a:solidFill>
                  <a:srgbClr val="262673"/>
                </a:solidFill>
              </a:rPr>
              <a:t>Как проверить знания?</a:t>
            </a:r>
          </a:p>
          <a:p>
            <a:pPr eaLnBrk="1" hangingPunct="1">
              <a:lnSpc>
                <a:spcPct val="90000"/>
              </a:lnSpc>
            </a:pPr>
            <a:r>
              <a:rPr lang="ru-RU" dirty="0" smtClean="0">
                <a:solidFill>
                  <a:srgbClr val="262673"/>
                </a:solidFill>
              </a:rPr>
              <a:t>Устно сразу после инструктажа, в форме опроса</a:t>
            </a:r>
          </a:p>
          <a:p>
            <a:pPr eaLnBrk="1" hangingPunct="1">
              <a:lnSpc>
                <a:spcPct val="90000"/>
              </a:lnSpc>
            </a:pPr>
            <a:r>
              <a:rPr lang="ru-RU" b="1" dirty="0" smtClean="0"/>
              <a:t>Как оформить? </a:t>
            </a:r>
            <a:r>
              <a:rPr lang="ru-RU" dirty="0" smtClean="0"/>
              <a:t>Сделайте запись в журнале регистрации вводного инструктажа по ОТ</a:t>
            </a:r>
          </a:p>
          <a:p>
            <a:pPr eaLnBrk="1" hangingPunct="1">
              <a:lnSpc>
                <a:spcPct val="90000"/>
              </a:lnSpc>
            </a:pPr>
            <a:r>
              <a:rPr lang="ru-RU" b="1" dirty="0" smtClean="0"/>
              <a:t>Кого можно освободить? </a:t>
            </a:r>
            <a:r>
              <a:rPr lang="ru-RU" dirty="0" smtClean="0"/>
              <a:t>Никого, </a:t>
            </a:r>
          </a:p>
          <a:p>
            <a:pPr eaLnBrk="1" hangingPunct="1">
              <a:lnSpc>
                <a:spcPct val="90000"/>
              </a:lnSpc>
            </a:pPr>
            <a:endParaRPr lang="ru-RU" dirty="0" smtClean="0"/>
          </a:p>
        </p:txBody>
      </p:sp>
      <p:sp>
        <p:nvSpPr>
          <p:cNvPr id="53252" name="Номер слайда 3"/>
          <p:cNvSpPr>
            <a:spLocks noGrp="1"/>
          </p:cNvSpPr>
          <p:nvPr>
            <p:ph type="sldNum" sz="quarter" idx="5"/>
          </p:nvPr>
        </p:nvSpPr>
        <p:spPr>
          <a:noFill/>
          <a:ln>
            <a:miter lim="800000"/>
            <a:headEnd/>
            <a:tailEnd/>
          </a:ln>
        </p:spPr>
        <p:txBody>
          <a:bodyPr/>
          <a:lstStyle/>
          <a:p>
            <a:fld id="{832213B6-0050-408C-B080-B502960D4ED8}" type="slidenum">
              <a:rPr lang="ru-RU" smtClean="0"/>
              <a:pPr/>
              <a:t>15</a:t>
            </a:fld>
            <a:endParaRPr lang="ru-RU"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Образ слайда 1"/>
          <p:cNvSpPr>
            <a:spLocks noGrp="1" noRot="1" noChangeAspect="1" noTextEdit="1"/>
          </p:cNvSpPr>
          <p:nvPr>
            <p:ph type="sldImg"/>
          </p:nvPr>
        </p:nvSpPr>
        <p:spPr>
          <a:xfrm>
            <a:off x="917575" y="744538"/>
            <a:ext cx="4962525" cy="3722687"/>
          </a:xfrm>
          <a:ln/>
        </p:spPr>
      </p:sp>
      <p:sp>
        <p:nvSpPr>
          <p:cNvPr id="54275" name="Заметки 2"/>
          <p:cNvSpPr>
            <a:spLocks noGrp="1"/>
          </p:cNvSpPr>
          <p:nvPr>
            <p:ph type="body" idx="1"/>
          </p:nvPr>
        </p:nvSpPr>
        <p:spPr>
          <a:noFill/>
        </p:spPr>
        <p:txBody>
          <a:bodyPr/>
          <a:lstStyle/>
          <a:p>
            <a:endParaRPr lang="ru-RU" smtClean="0"/>
          </a:p>
        </p:txBody>
      </p:sp>
      <p:sp>
        <p:nvSpPr>
          <p:cNvPr id="54276" name="Номер слайда 3"/>
          <p:cNvSpPr>
            <a:spLocks noGrp="1"/>
          </p:cNvSpPr>
          <p:nvPr>
            <p:ph type="sldNum" sz="quarter" idx="5"/>
          </p:nvPr>
        </p:nvSpPr>
        <p:spPr>
          <a:noFill/>
          <a:ln>
            <a:miter lim="800000"/>
            <a:headEnd/>
            <a:tailEnd/>
          </a:ln>
        </p:spPr>
        <p:txBody>
          <a:bodyPr/>
          <a:lstStyle/>
          <a:p>
            <a:fld id="{A83E9C4E-B892-4325-A444-88DB6D5B0D78}" type="slidenum">
              <a:rPr lang="ru-RU" smtClean="0"/>
              <a:pPr/>
              <a:t>19</a:t>
            </a:fld>
            <a:endParaRPr lang="ru-RU"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xfrm>
            <a:off x="917575" y="744538"/>
            <a:ext cx="4962525" cy="3722687"/>
          </a:xfrm>
          <a:ln/>
        </p:spPr>
      </p:sp>
      <p:sp>
        <p:nvSpPr>
          <p:cNvPr id="55299" name="Заметки 2"/>
          <p:cNvSpPr>
            <a:spLocks noGrp="1"/>
          </p:cNvSpPr>
          <p:nvPr>
            <p:ph type="body" idx="1"/>
          </p:nvPr>
        </p:nvSpPr>
        <p:spPr>
          <a:noFill/>
        </p:spPr>
        <p:txBody>
          <a:bodyPr/>
          <a:lstStyle/>
          <a:p>
            <a:pPr eaLnBrk="1" hangingPunct="1">
              <a:lnSpc>
                <a:spcPct val="90000"/>
              </a:lnSpc>
            </a:pPr>
            <a:r>
              <a:rPr lang="ru-RU" b="1" dirty="0" smtClean="0">
                <a:solidFill>
                  <a:srgbClr val="262673"/>
                </a:solidFill>
              </a:rPr>
              <a:t>Когда проводить?</a:t>
            </a:r>
            <a:r>
              <a:rPr lang="ru-RU" dirty="0" smtClean="0"/>
              <a:t> до начала самостоятельной работы</a:t>
            </a:r>
            <a:endParaRPr lang="ru-RU" b="1" dirty="0" smtClean="0">
              <a:solidFill>
                <a:srgbClr val="262673"/>
              </a:solidFill>
            </a:endParaRPr>
          </a:p>
          <a:p>
            <a:pPr eaLnBrk="1" hangingPunct="1">
              <a:lnSpc>
                <a:spcPct val="90000"/>
              </a:lnSpc>
            </a:pPr>
            <a:r>
              <a:rPr lang="ru-RU" b="1" dirty="0" smtClean="0">
                <a:solidFill>
                  <a:srgbClr val="262673"/>
                </a:solidFill>
              </a:rPr>
              <a:t>Кто проводит? </a:t>
            </a:r>
            <a:r>
              <a:rPr lang="ru-RU" dirty="0" smtClean="0">
                <a:solidFill>
                  <a:srgbClr val="262673"/>
                </a:solidFill>
              </a:rPr>
              <a:t>Непосредственный руководитель работ, прошедший обучение и проверку знаний по ОТ в обучающей организации, назначенный приказом</a:t>
            </a:r>
          </a:p>
          <a:p>
            <a:pPr eaLnBrk="1" hangingPunct="1">
              <a:lnSpc>
                <a:spcPct val="90000"/>
              </a:lnSpc>
            </a:pPr>
            <a:r>
              <a:rPr lang="ru-RU" b="1" dirty="0" smtClean="0">
                <a:solidFill>
                  <a:srgbClr val="262673"/>
                </a:solidFill>
              </a:rPr>
              <a:t>Где проводить?</a:t>
            </a:r>
          </a:p>
          <a:p>
            <a:pPr eaLnBrk="1" hangingPunct="1">
              <a:lnSpc>
                <a:spcPct val="90000"/>
              </a:lnSpc>
            </a:pPr>
            <a:r>
              <a:rPr lang="ru-RU" dirty="0" smtClean="0">
                <a:solidFill>
                  <a:srgbClr val="262673"/>
                </a:solidFill>
              </a:rPr>
              <a:t>Внутри организации в кабинете ОТ, или другом, специально оборудованном помещении</a:t>
            </a:r>
          </a:p>
          <a:p>
            <a:pPr eaLnBrk="1" hangingPunct="1">
              <a:lnSpc>
                <a:spcPct val="90000"/>
              </a:lnSpc>
            </a:pPr>
            <a:r>
              <a:rPr lang="ru-RU" b="1" dirty="0" smtClean="0">
                <a:solidFill>
                  <a:srgbClr val="262673"/>
                </a:solidFill>
              </a:rPr>
              <a:t>На основе чего проводить?</a:t>
            </a:r>
          </a:p>
          <a:p>
            <a:pPr eaLnBrk="1" hangingPunct="1">
              <a:lnSpc>
                <a:spcPct val="90000"/>
              </a:lnSpc>
            </a:pPr>
            <a:r>
              <a:rPr lang="ru-RU" dirty="0" smtClean="0">
                <a:solidFill>
                  <a:srgbClr val="262673"/>
                </a:solidFill>
              </a:rPr>
              <a:t>Программа  инструктажа на рабочем месте, инструкции по ОТ</a:t>
            </a:r>
            <a:endParaRPr lang="ru-RU" b="1" dirty="0" smtClean="0">
              <a:solidFill>
                <a:srgbClr val="262673"/>
              </a:solidFill>
            </a:endParaRPr>
          </a:p>
          <a:p>
            <a:pPr eaLnBrk="1" hangingPunct="1">
              <a:lnSpc>
                <a:spcPct val="90000"/>
              </a:lnSpc>
            </a:pPr>
            <a:r>
              <a:rPr lang="ru-RU" b="1" dirty="0" smtClean="0">
                <a:solidFill>
                  <a:srgbClr val="262673"/>
                </a:solidFill>
              </a:rPr>
              <a:t>Чему обучать?</a:t>
            </a:r>
            <a:r>
              <a:rPr lang="ru-RU" dirty="0" smtClean="0"/>
              <a:t> Ознакомьте работников с инструкциями по ОТ</a:t>
            </a:r>
          </a:p>
          <a:p>
            <a:pPr eaLnBrk="1" hangingPunct="1">
              <a:lnSpc>
                <a:spcPct val="90000"/>
              </a:lnSpc>
              <a:buFontTx/>
              <a:buAutoNum type="arabicPeriod"/>
            </a:pPr>
            <a:r>
              <a:rPr lang="ru-RU" dirty="0" smtClean="0"/>
              <a:t>Технологическом процессе, оборудовании</a:t>
            </a:r>
          </a:p>
          <a:p>
            <a:pPr eaLnBrk="1" hangingPunct="1">
              <a:lnSpc>
                <a:spcPct val="90000"/>
              </a:lnSpc>
              <a:buFontTx/>
              <a:buAutoNum type="arabicPeriod"/>
            </a:pPr>
            <a:r>
              <a:rPr lang="ru-RU" dirty="0" smtClean="0"/>
              <a:t>Порядок подготовке к работе, </a:t>
            </a:r>
            <a:r>
              <a:rPr lang="ru-RU" dirty="0" err="1" smtClean="0"/>
              <a:t>СИЗы</a:t>
            </a:r>
            <a:r>
              <a:rPr lang="ru-RU" dirty="0" smtClean="0"/>
              <a:t>,</a:t>
            </a:r>
          </a:p>
          <a:p>
            <a:pPr eaLnBrk="1" hangingPunct="1">
              <a:lnSpc>
                <a:spcPct val="90000"/>
              </a:lnSpc>
              <a:buFontTx/>
              <a:buAutoNum type="arabicPeriod"/>
            </a:pPr>
            <a:r>
              <a:rPr lang="ru-RU" dirty="0" smtClean="0"/>
              <a:t>Схеме безопасного передвижения на территории подразделении</a:t>
            </a:r>
          </a:p>
          <a:p>
            <a:pPr eaLnBrk="1" hangingPunct="1">
              <a:lnSpc>
                <a:spcPct val="90000"/>
              </a:lnSpc>
              <a:buFontTx/>
              <a:buAutoNum type="arabicPeriod"/>
            </a:pPr>
            <a:r>
              <a:rPr lang="ru-RU" dirty="0" smtClean="0"/>
              <a:t> Аварийных ситуациях, которые могут возникнуть в подразделении</a:t>
            </a:r>
          </a:p>
          <a:p>
            <a:pPr eaLnBrk="1" hangingPunct="1">
              <a:lnSpc>
                <a:spcPct val="90000"/>
              </a:lnSpc>
            </a:pPr>
            <a:r>
              <a:rPr lang="ru-RU" b="1" dirty="0" smtClean="0">
                <a:solidFill>
                  <a:srgbClr val="262673"/>
                </a:solidFill>
              </a:rPr>
              <a:t>Как проверить знания?</a:t>
            </a:r>
          </a:p>
          <a:p>
            <a:pPr eaLnBrk="1" hangingPunct="1">
              <a:lnSpc>
                <a:spcPct val="90000"/>
              </a:lnSpc>
            </a:pPr>
            <a:r>
              <a:rPr lang="ru-RU" dirty="0" smtClean="0">
                <a:solidFill>
                  <a:srgbClr val="262673"/>
                </a:solidFill>
              </a:rPr>
              <a:t>Устно сразу после инструктажа, в форме опроса</a:t>
            </a:r>
          </a:p>
          <a:p>
            <a:pPr eaLnBrk="1" hangingPunct="1">
              <a:lnSpc>
                <a:spcPct val="90000"/>
              </a:lnSpc>
            </a:pPr>
            <a:r>
              <a:rPr lang="ru-RU" b="1" dirty="0" smtClean="0"/>
              <a:t>Как оформить? </a:t>
            </a:r>
            <a:r>
              <a:rPr lang="ru-RU" dirty="0" smtClean="0"/>
              <a:t>Сделайте запись в журнале регистрации инструктажа по ОТ</a:t>
            </a:r>
          </a:p>
          <a:p>
            <a:pPr eaLnBrk="1" hangingPunct="1">
              <a:lnSpc>
                <a:spcPct val="90000"/>
              </a:lnSpc>
            </a:pPr>
            <a:r>
              <a:rPr lang="ru-RU" b="1" dirty="0" smtClean="0"/>
              <a:t>Кого можно освободить</a:t>
            </a:r>
            <a:r>
              <a:rPr lang="ru-RU" dirty="0" smtClean="0"/>
              <a:t>? Перечень профессий и должностей освобожденных от первичного инструктажа</a:t>
            </a:r>
          </a:p>
          <a:p>
            <a:pPr eaLnBrk="1" hangingPunct="1">
              <a:lnSpc>
                <a:spcPct val="90000"/>
              </a:lnSpc>
            </a:pPr>
            <a:endParaRPr lang="ru-RU" dirty="0" smtClean="0"/>
          </a:p>
        </p:txBody>
      </p:sp>
      <p:sp>
        <p:nvSpPr>
          <p:cNvPr id="55300" name="Номер слайда 3"/>
          <p:cNvSpPr>
            <a:spLocks noGrp="1"/>
          </p:cNvSpPr>
          <p:nvPr>
            <p:ph type="sldNum" sz="quarter" idx="5"/>
          </p:nvPr>
        </p:nvSpPr>
        <p:spPr>
          <a:noFill/>
          <a:ln>
            <a:miter lim="800000"/>
            <a:headEnd/>
            <a:tailEnd/>
          </a:ln>
        </p:spPr>
        <p:txBody>
          <a:bodyPr/>
          <a:lstStyle/>
          <a:p>
            <a:fld id="{5D69364D-0863-4339-B6BA-FB7FFBE919C7}" type="slidenum">
              <a:rPr lang="ru-RU" smtClean="0"/>
              <a:pPr/>
              <a:t>20</a:t>
            </a:fld>
            <a:endParaRPr lang="ru-RU"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Образ слайда 1"/>
          <p:cNvSpPr>
            <a:spLocks noGrp="1" noRot="1" noChangeAspect="1" noTextEdit="1"/>
          </p:cNvSpPr>
          <p:nvPr>
            <p:ph type="sldImg"/>
          </p:nvPr>
        </p:nvSpPr>
        <p:spPr>
          <a:xfrm>
            <a:off x="917575" y="744538"/>
            <a:ext cx="4962525" cy="3722687"/>
          </a:xfrm>
          <a:ln/>
        </p:spPr>
      </p:sp>
      <p:sp>
        <p:nvSpPr>
          <p:cNvPr id="56323" name="Заметки 2"/>
          <p:cNvSpPr>
            <a:spLocks noGrp="1"/>
          </p:cNvSpPr>
          <p:nvPr>
            <p:ph type="body" idx="1"/>
          </p:nvPr>
        </p:nvSpPr>
        <p:spPr>
          <a:noFill/>
        </p:spPr>
        <p:txBody>
          <a:bodyPr/>
          <a:lstStyle/>
          <a:p>
            <a:pPr eaLnBrk="1" hangingPunct="1">
              <a:lnSpc>
                <a:spcPct val="90000"/>
              </a:lnSpc>
            </a:pPr>
            <a:r>
              <a:rPr lang="ru-RU" b="1" dirty="0" smtClean="0">
                <a:solidFill>
                  <a:srgbClr val="262673"/>
                </a:solidFill>
              </a:rPr>
              <a:t>Когда проводить?</a:t>
            </a:r>
            <a:r>
              <a:rPr lang="ru-RU" dirty="0" smtClean="0"/>
              <a:t> Изменились нормативные требования ОТ</a:t>
            </a:r>
          </a:p>
          <a:p>
            <a:pPr eaLnBrk="1" hangingPunct="1">
              <a:lnSpc>
                <a:spcPct val="90000"/>
              </a:lnSpc>
            </a:pPr>
            <a:r>
              <a:rPr lang="ru-RU" dirty="0" smtClean="0"/>
              <a:t>Работники нарушили требования ОТ</a:t>
            </a:r>
          </a:p>
          <a:p>
            <a:pPr eaLnBrk="1" hangingPunct="1">
              <a:lnSpc>
                <a:spcPct val="90000"/>
              </a:lnSpc>
            </a:pPr>
            <a:r>
              <a:rPr lang="ru-RU" dirty="0" smtClean="0"/>
              <a:t>Изменился технологический процесс, оборудование</a:t>
            </a:r>
          </a:p>
          <a:p>
            <a:pPr eaLnBrk="1" hangingPunct="1">
              <a:lnSpc>
                <a:spcPct val="90000"/>
              </a:lnSpc>
            </a:pPr>
            <a:r>
              <a:rPr lang="ru-RU" dirty="0" smtClean="0"/>
              <a:t>Произошел Н/С</a:t>
            </a:r>
          </a:p>
          <a:p>
            <a:pPr eaLnBrk="1" hangingPunct="1">
              <a:lnSpc>
                <a:spcPct val="90000"/>
              </a:lnSpc>
            </a:pPr>
            <a:r>
              <a:rPr lang="ru-RU" dirty="0" smtClean="0"/>
              <a:t>Перерыв в работе при вредных условиях работ более 30 дней, в остальных случаях более 2-х месяцев</a:t>
            </a:r>
            <a:endParaRPr lang="ru-RU" b="1" dirty="0" smtClean="0">
              <a:solidFill>
                <a:srgbClr val="262673"/>
              </a:solidFill>
            </a:endParaRPr>
          </a:p>
          <a:p>
            <a:pPr eaLnBrk="1" hangingPunct="1">
              <a:lnSpc>
                <a:spcPct val="90000"/>
              </a:lnSpc>
            </a:pPr>
            <a:r>
              <a:rPr lang="ru-RU" b="1" dirty="0" smtClean="0">
                <a:solidFill>
                  <a:srgbClr val="262673"/>
                </a:solidFill>
              </a:rPr>
              <a:t>Кто проводит? </a:t>
            </a:r>
            <a:r>
              <a:rPr lang="ru-RU" dirty="0" smtClean="0">
                <a:solidFill>
                  <a:srgbClr val="262673"/>
                </a:solidFill>
              </a:rPr>
              <a:t>Непосредственный руководитель работ, прошедший обучение и проверку знаний по ОТ в обучающей организации, назначенный приказом</a:t>
            </a:r>
          </a:p>
          <a:p>
            <a:pPr eaLnBrk="1" hangingPunct="1">
              <a:lnSpc>
                <a:spcPct val="90000"/>
              </a:lnSpc>
            </a:pPr>
            <a:r>
              <a:rPr lang="ru-RU" b="1" dirty="0" smtClean="0">
                <a:solidFill>
                  <a:srgbClr val="262673"/>
                </a:solidFill>
              </a:rPr>
              <a:t>Где проводить? Объем и содержание определяется </a:t>
            </a:r>
          </a:p>
          <a:p>
            <a:pPr eaLnBrk="1" hangingPunct="1">
              <a:lnSpc>
                <a:spcPct val="90000"/>
              </a:lnSpc>
            </a:pPr>
            <a:r>
              <a:rPr lang="ru-RU" dirty="0" smtClean="0">
                <a:solidFill>
                  <a:srgbClr val="262673"/>
                </a:solidFill>
              </a:rPr>
              <a:t>Внутри организации в кабинете ОТ, или другом, специально оборудованном помещении</a:t>
            </a:r>
          </a:p>
          <a:p>
            <a:pPr eaLnBrk="1" hangingPunct="1">
              <a:lnSpc>
                <a:spcPct val="90000"/>
              </a:lnSpc>
            </a:pPr>
            <a:r>
              <a:rPr lang="ru-RU" b="1" dirty="0" smtClean="0">
                <a:solidFill>
                  <a:srgbClr val="262673"/>
                </a:solidFill>
              </a:rPr>
              <a:t>На основе чего проводить?</a:t>
            </a:r>
          </a:p>
          <a:p>
            <a:pPr eaLnBrk="1" hangingPunct="1">
              <a:lnSpc>
                <a:spcPct val="90000"/>
              </a:lnSpc>
            </a:pPr>
            <a:r>
              <a:rPr lang="ru-RU" dirty="0" smtClean="0">
                <a:solidFill>
                  <a:srgbClr val="262673"/>
                </a:solidFill>
              </a:rPr>
              <a:t>В зависимости от причин</a:t>
            </a:r>
          </a:p>
          <a:p>
            <a:pPr eaLnBrk="1" hangingPunct="1">
              <a:lnSpc>
                <a:spcPct val="90000"/>
              </a:lnSpc>
            </a:pPr>
            <a:r>
              <a:rPr lang="ru-RU" b="1" dirty="0" smtClean="0">
                <a:solidFill>
                  <a:srgbClr val="262673"/>
                </a:solidFill>
              </a:rPr>
              <a:t>Чему обучать?</a:t>
            </a:r>
            <a:r>
              <a:rPr lang="ru-RU" dirty="0" smtClean="0"/>
              <a:t> Объем и содержание определяется в зависимости от причин</a:t>
            </a:r>
          </a:p>
          <a:p>
            <a:pPr eaLnBrk="1" hangingPunct="1">
              <a:lnSpc>
                <a:spcPct val="90000"/>
              </a:lnSpc>
            </a:pPr>
            <a:r>
              <a:rPr lang="ru-RU" b="1" dirty="0" smtClean="0">
                <a:solidFill>
                  <a:srgbClr val="262673"/>
                </a:solidFill>
              </a:rPr>
              <a:t>Как проверить знания?</a:t>
            </a:r>
          </a:p>
          <a:p>
            <a:pPr eaLnBrk="1" hangingPunct="1">
              <a:lnSpc>
                <a:spcPct val="90000"/>
              </a:lnSpc>
            </a:pPr>
            <a:r>
              <a:rPr lang="ru-RU" dirty="0" smtClean="0">
                <a:solidFill>
                  <a:srgbClr val="262673"/>
                </a:solidFill>
              </a:rPr>
              <a:t>Устно сразу после инструктажа, в форме опроса</a:t>
            </a:r>
          </a:p>
          <a:p>
            <a:pPr eaLnBrk="1" hangingPunct="1">
              <a:lnSpc>
                <a:spcPct val="90000"/>
              </a:lnSpc>
            </a:pPr>
            <a:r>
              <a:rPr lang="ru-RU" b="1" dirty="0" smtClean="0"/>
              <a:t>Как оформить? </a:t>
            </a:r>
            <a:r>
              <a:rPr lang="ru-RU" dirty="0" smtClean="0"/>
              <a:t>Сделайте запись в журнале регистрации инструктажа по ОТ</a:t>
            </a:r>
          </a:p>
          <a:p>
            <a:pPr eaLnBrk="1" hangingPunct="1">
              <a:lnSpc>
                <a:spcPct val="90000"/>
              </a:lnSpc>
            </a:pPr>
            <a:r>
              <a:rPr lang="ru-RU" b="1" dirty="0" smtClean="0"/>
              <a:t>Кого можно освободить</a:t>
            </a:r>
            <a:r>
              <a:rPr lang="ru-RU" dirty="0" smtClean="0"/>
              <a:t>? Проводится только с теми работниками, которых коснулись указанные обстоятельства</a:t>
            </a:r>
          </a:p>
          <a:p>
            <a:pPr eaLnBrk="1" hangingPunct="1">
              <a:lnSpc>
                <a:spcPct val="90000"/>
              </a:lnSpc>
            </a:pPr>
            <a:endParaRPr lang="ru-RU" dirty="0" smtClean="0"/>
          </a:p>
        </p:txBody>
      </p:sp>
      <p:sp>
        <p:nvSpPr>
          <p:cNvPr id="56324" name="Номер слайда 3"/>
          <p:cNvSpPr>
            <a:spLocks noGrp="1"/>
          </p:cNvSpPr>
          <p:nvPr>
            <p:ph type="sldNum" sz="quarter" idx="5"/>
          </p:nvPr>
        </p:nvSpPr>
        <p:spPr>
          <a:noFill/>
          <a:ln>
            <a:miter lim="800000"/>
            <a:headEnd/>
            <a:tailEnd/>
          </a:ln>
        </p:spPr>
        <p:txBody>
          <a:bodyPr/>
          <a:lstStyle/>
          <a:p>
            <a:fld id="{12BC74C4-90BC-4589-BDAE-C0C5D0B844DC}" type="slidenum">
              <a:rPr lang="ru-RU" smtClean="0"/>
              <a:pPr/>
              <a:t>25</a:t>
            </a:fld>
            <a:endParaRPr lang="ru-RU"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a:xfrm>
            <a:off x="917575" y="744538"/>
            <a:ext cx="4962525" cy="3722687"/>
          </a:xfrm>
          <a:ln/>
        </p:spPr>
      </p:sp>
      <p:sp>
        <p:nvSpPr>
          <p:cNvPr id="57347" name="Заметки 2"/>
          <p:cNvSpPr>
            <a:spLocks noGrp="1"/>
          </p:cNvSpPr>
          <p:nvPr>
            <p:ph type="body" idx="1"/>
          </p:nvPr>
        </p:nvSpPr>
        <p:spPr>
          <a:noFill/>
        </p:spPr>
        <p:txBody>
          <a:bodyPr/>
          <a:lstStyle/>
          <a:p>
            <a:pPr eaLnBrk="1" hangingPunct="1">
              <a:lnSpc>
                <a:spcPct val="90000"/>
              </a:lnSpc>
            </a:pPr>
            <a:r>
              <a:rPr lang="ru-RU" b="1" dirty="0" smtClean="0">
                <a:solidFill>
                  <a:srgbClr val="262673"/>
                </a:solidFill>
              </a:rPr>
              <a:t>Когда проводить?</a:t>
            </a:r>
            <a:r>
              <a:rPr lang="ru-RU" dirty="0" smtClean="0"/>
              <a:t> Перед разовыми работами</a:t>
            </a:r>
          </a:p>
          <a:p>
            <a:pPr eaLnBrk="1" hangingPunct="1">
              <a:lnSpc>
                <a:spcPct val="90000"/>
              </a:lnSpc>
            </a:pPr>
            <a:r>
              <a:rPr lang="ru-RU" dirty="0" smtClean="0"/>
              <a:t>Работами по ликвидации аварий, стихийных бедствий</a:t>
            </a:r>
          </a:p>
          <a:p>
            <a:pPr eaLnBrk="1" hangingPunct="1">
              <a:lnSpc>
                <a:spcPct val="90000"/>
              </a:lnSpc>
            </a:pPr>
            <a:r>
              <a:rPr lang="ru-RU" dirty="0" smtClean="0"/>
              <a:t>Работами, на которые оформляют наряд допуски</a:t>
            </a:r>
          </a:p>
          <a:p>
            <a:pPr eaLnBrk="1" hangingPunct="1">
              <a:lnSpc>
                <a:spcPct val="90000"/>
              </a:lnSpc>
            </a:pPr>
            <a:r>
              <a:rPr lang="ru-RU" dirty="0" smtClean="0"/>
              <a:t>Массовыми мероприятиями</a:t>
            </a:r>
          </a:p>
          <a:p>
            <a:pPr eaLnBrk="1" hangingPunct="1">
              <a:lnSpc>
                <a:spcPct val="90000"/>
              </a:lnSpc>
            </a:pPr>
            <a:r>
              <a:rPr lang="ru-RU" b="1" dirty="0" smtClean="0">
                <a:solidFill>
                  <a:srgbClr val="262673"/>
                </a:solidFill>
              </a:rPr>
              <a:t>Кто проводит? </a:t>
            </a:r>
            <a:r>
              <a:rPr lang="ru-RU" dirty="0" smtClean="0">
                <a:solidFill>
                  <a:srgbClr val="262673"/>
                </a:solidFill>
              </a:rPr>
              <a:t>Непосредственный руководитель работ</a:t>
            </a:r>
          </a:p>
          <a:p>
            <a:pPr eaLnBrk="1" hangingPunct="1">
              <a:lnSpc>
                <a:spcPct val="90000"/>
              </a:lnSpc>
            </a:pPr>
            <a:r>
              <a:rPr lang="ru-RU" b="1" dirty="0" smtClean="0">
                <a:solidFill>
                  <a:srgbClr val="262673"/>
                </a:solidFill>
              </a:rPr>
              <a:t>Где проводить? Объем и содержание определяется </a:t>
            </a:r>
          </a:p>
          <a:p>
            <a:pPr eaLnBrk="1" hangingPunct="1">
              <a:lnSpc>
                <a:spcPct val="90000"/>
              </a:lnSpc>
            </a:pPr>
            <a:r>
              <a:rPr lang="ru-RU" dirty="0" smtClean="0">
                <a:solidFill>
                  <a:srgbClr val="262673"/>
                </a:solidFill>
              </a:rPr>
              <a:t>Внутри организации в кабинете ОТ, или другом, специально оборудованном помещении</a:t>
            </a:r>
          </a:p>
          <a:p>
            <a:pPr eaLnBrk="1" hangingPunct="1">
              <a:lnSpc>
                <a:spcPct val="90000"/>
              </a:lnSpc>
            </a:pPr>
            <a:r>
              <a:rPr lang="ru-RU" b="1" dirty="0" smtClean="0">
                <a:solidFill>
                  <a:srgbClr val="262673"/>
                </a:solidFill>
              </a:rPr>
              <a:t>На основе чего проводить?</a:t>
            </a:r>
          </a:p>
          <a:p>
            <a:pPr eaLnBrk="1" hangingPunct="1">
              <a:lnSpc>
                <a:spcPct val="90000"/>
              </a:lnSpc>
            </a:pPr>
            <a:r>
              <a:rPr lang="ru-RU" dirty="0" smtClean="0">
                <a:solidFill>
                  <a:srgbClr val="262673"/>
                </a:solidFill>
              </a:rPr>
              <a:t>Инструкции или локально-нормативные акты</a:t>
            </a:r>
          </a:p>
          <a:p>
            <a:pPr eaLnBrk="1" hangingPunct="1">
              <a:lnSpc>
                <a:spcPct val="90000"/>
              </a:lnSpc>
            </a:pPr>
            <a:r>
              <a:rPr lang="ru-RU" b="1" dirty="0" smtClean="0">
                <a:solidFill>
                  <a:srgbClr val="262673"/>
                </a:solidFill>
              </a:rPr>
              <a:t>Чему обучать?</a:t>
            </a:r>
            <a:r>
              <a:rPr lang="ru-RU" dirty="0" smtClean="0"/>
              <a:t> в зависимости от цели, Целевой инструктаж проводят по производственной необходимости</a:t>
            </a:r>
          </a:p>
          <a:p>
            <a:pPr eaLnBrk="1" hangingPunct="1">
              <a:lnSpc>
                <a:spcPct val="90000"/>
              </a:lnSpc>
            </a:pPr>
            <a:r>
              <a:rPr lang="ru-RU" b="1" dirty="0" smtClean="0">
                <a:solidFill>
                  <a:srgbClr val="262673"/>
                </a:solidFill>
              </a:rPr>
              <a:t>Как проверить знания?</a:t>
            </a:r>
          </a:p>
          <a:p>
            <a:pPr eaLnBrk="1" hangingPunct="1">
              <a:lnSpc>
                <a:spcPct val="90000"/>
              </a:lnSpc>
            </a:pPr>
            <a:r>
              <a:rPr lang="ru-RU" dirty="0" smtClean="0">
                <a:solidFill>
                  <a:srgbClr val="262673"/>
                </a:solidFill>
              </a:rPr>
              <a:t>Устно сразу после инструктажа, в форме опроса</a:t>
            </a:r>
          </a:p>
          <a:p>
            <a:pPr eaLnBrk="1" hangingPunct="1">
              <a:lnSpc>
                <a:spcPct val="90000"/>
              </a:lnSpc>
            </a:pPr>
            <a:r>
              <a:rPr lang="ru-RU" b="1" dirty="0" smtClean="0"/>
              <a:t>Как оформить? </a:t>
            </a:r>
            <a:r>
              <a:rPr lang="ru-RU" dirty="0" smtClean="0"/>
              <a:t>Сделайте запись в журнале регистрации инструктажа по ОТ и в наряде-допуске</a:t>
            </a:r>
          </a:p>
          <a:p>
            <a:pPr eaLnBrk="1" hangingPunct="1">
              <a:lnSpc>
                <a:spcPct val="90000"/>
              </a:lnSpc>
            </a:pPr>
            <a:r>
              <a:rPr lang="ru-RU" b="1" dirty="0" smtClean="0"/>
              <a:t>Кого можно освободить</a:t>
            </a:r>
            <a:r>
              <a:rPr lang="ru-RU" dirty="0" smtClean="0"/>
              <a:t>? Полный перечень работ устанавливает работодатель</a:t>
            </a:r>
          </a:p>
        </p:txBody>
      </p:sp>
      <p:sp>
        <p:nvSpPr>
          <p:cNvPr id="57348" name="Номер слайда 3"/>
          <p:cNvSpPr>
            <a:spLocks noGrp="1"/>
          </p:cNvSpPr>
          <p:nvPr>
            <p:ph type="sldNum" sz="quarter" idx="5"/>
          </p:nvPr>
        </p:nvSpPr>
        <p:spPr>
          <a:noFill/>
          <a:ln>
            <a:miter lim="800000"/>
            <a:headEnd/>
            <a:tailEnd/>
          </a:ln>
        </p:spPr>
        <p:txBody>
          <a:bodyPr/>
          <a:lstStyle/>
          <a:p>
            <a:fld id="{D87491D0-8D4E-4DA3-A116-ED013DE8B785}" type="slidenum">
              <a:rPr lang="ru-RU" smtClean="0"/>
              <a:pPr/>
              <a:t>30</a:t>
            </a:fld>
            <a:endParaRPr lang="ru-RU"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17575" y="744538"/>
            <a:ext cx="4962525" cy="3722687"/>
          </a:xfrm>
        </p:spPr>
      </p:sp>
      <p:sp>
        <p:nvSpPr>
          <p:cNvPr id="3" name="Заметки 2"/>
          <p:cNvSpPr>
            <a:spLocks noGrp="1"/>
          </p:cNvSpPr>
          <p:nvPr>
            <p:ph type="body" idx="1"/>
          </p:nvPr>
        </p:nvSpPr>
        <p:spPr/>
        <p:txBody>
          <a:bodyPr>
            <a:normAutofit/>
          </a:bodyPr>
          <a:lstStyle/>
          <a:p>
            <a:r>
              <a:rPr kumimoji="1" lang="ru-RU" sz="1200" b="1" i="0" kern="1200" dirty="0" smtClean="0">
                <a:solidFill>
                  <a:schemeClr val="tx1"/>
                </a:solidFill>
                <a:latin typeface="Arial" charset="0"/>
                <a:ea typeface="Arial" charset="0"/>
                <a:cs typeface="Arial" charset="0"/>
              </a:rPr>
              <a:t>Правила по охране труда при работе с инструментом и приспособлениями</a:t>
            </a:r>
            <a:endParaRPr lang="ru-RU" dirty="0"/>
          </a:p>
        </p:txBody>
      </p:sp>
      <p:sp>
        <p:nvSpPr>
          <p:cNvPr id="4" name="Номер слайда 3"/>
          <p:cNvSpPr>
            <a:spLocks noGrp="1"/>
          </p:cNvSpPr>
          <p:nvPr>
            <p:ph type="sldNum" sz="quarter" idx="10"/>
          </p:nvPr>
        </p:nvSpPr>
        <p:spPr/>
        <p:txBody>
          <a:bodyPr/>
          <a:lstStyle/>
          <a:p>
            <a:pPr>
              <a:defRPr/>
            </a:pPr>
            <a:fld id="{4A75135F-F5B6-44C6-A778-9FA79B46D560}" type="slidenum">
              <a:rPr lang="ru-RU" smtClean="0"/>
              <a:pPr>
                <a:defRPr/>
              </a:pPr>
              <a:t>48</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Образ слайда 1"/>
          <p:cNvSpPr>
            <a:spLocks noGrp="1" noRot="1" noChangeAspect="1" noTextEdit="1"/>
          </p:cNvSpPr>
          <p:nvPr>
            <p:ph type="sldImg"/>
          </p:nvPr>
        </p:nvSpPr>
        <p:spPr>
          <a:xfrm>
            <a:off x="917575" y="744538"/>
            <a:ext cx="4962525" cy="3722687"/>
          </a:xfrm>
          <a:ln/>
        </p:spPr>
      </p:sp>
      <p:sp>
        <p:nvSpPr>
          <p:cNvPr id="59395" name="Заметки 2"/>
          <p:cNvSpPr>
            <a:spLocks noGrp="1"/>
          </p:cNvSpPr>
          <p:nvPr>
            <p:ph type="body" idx="1"/>
          </p:nvPr>
        </p:nvSpPr>
        <p:spPr>
          <a:noFill/>
        </p:spPr>
        <p:txBody>
          <a:bodyPr/>
          <a:lstStyle/>
          <a:p>
            <a:r>
              <a:rPr lang="ru-RU" sz="1100" dirty="0" smtClean="0"/>
              <a:t>По закону работодатель обязан обучить каждого работника оказанию первой помощи. Проблема в том, что в нормативных актах четкий порядок не прописан: нет обязательной программы, нет единых правил оказания первой помощи. Во многих компаниях обучение носит формальный характер. Предлагаем пошаговую инструкцию, которая поможет вам грамотно организовать обучение внутри организации и готовые методические материалы: обучающий </a:t>
            </a:r>
            <a:r>
              <a:rPr lang="ru-RU" sz="1100" dirty="0" err="1" smtClean="0"/>
              <a:t>видеокурс</a:t>
            </a:r>
            <a:r>
              <a:rPr lang="ru-RU" sz="1100" dirty="0" smtClean="0"/>
              <a:t> и семь алгоритмов первой помощи.</a:t>
            </a:r>
          </a:p>
          <a:p>
            <a:r>
              <a:rPr lang="ru-RU" sz="1100" b="1" dirty="0" smtClean="0"/>
              <a:t>П</a:t>
            </a:r>
            <a:r>
              <a:rPr lang="ru-RU" sz="1100" dirty="0" smtClean="0"/>
              <a:t>риемам оказания первой помощи нужно обучить всех работников без исключения: и новых сотрудников, и тех, кого перевели на другую работу (</a:t>
            </a:r>
            <a:r>
              <a:rPr lang="ru-RU" sz="1100" dirty="0" smtClean="0">
                <a:hlinkClick r:id="rId3"/>
              </a:rPr>
              <a:t>ст. 225</a:t>
            </a:r>
            <a:r>
              <a:rPr lang="ru-RU" sz="1100" dirty="0" smtClean="0"/>
              <a:t> ТК). Срок устанавливает работодатель, главное провести обучение не позже одного месяца с момента, когда сотрудник приступил к работе.</a:t>
            </a:r>
          </a:p>
          <a:p>
            <a:r>
              <a:rPr lang="ru-RU" sz="1100" dirty="0" smtClean="0"/>
              <a:t>Для представителей рабочих профессий обучение проводите периодически — не реже одного раза в год (</a:t>
            </a:r>
            <a:r>
              <a:rPr lang="ru-RU" sz="1100" dirty="0" smtClean="0">
                <a:hlinkClick r:id="rId4"/>
              </a:rPr>
              <a:t>п. 2.2.4</a:t>
            </a:r>
            <a:r>
              <a:rPr lang="ru-RU" sz="1100" dirty="0" smtClean="0"/>
              <a:t> Порядка обучения, утв. постановлением Минтруда и Минобразования от 13.01.2003 № 1/29). Для руководителей и специалистов в законе нет четкого указания о периодичности обучения. Они могут проходить подготовку в рамках обучения по охране труда — 1 раз в 3 года.</a:t>
            </a:r>
          </a:p>
          <a:p>
            <a:r>
              <a:rPr lang="ru-RU" sz="1100" dirty="0" smtClean="0"/>
              <a:t>Работодатель сам определяет порядок и форму обучения по оказанию первой помощи. Вариантов несколько: можно направить сотрудников в специализированный учебный центр или обучить внутри организации. Обычно с приемами оказания первой помощи работников знакомят в рамках обучения по охране труда или в ходе инструктажа. Разрешительных документов для этого не требуется. Приводим пошаговую инструкцию, как обучить работников внутри организации.</a:t>
            </a:r>
          </a:p>
          <a:p>
            <a:r>
              <a:rPr kumimoji="1" lang="ru-RU" sz="1200" b="1" i="0" kern="1200" dirty="0" smtClean="0">
                <a:solidFill>
                  <a:schemeClr val="tx1"/>
                </a:solidFill>
                <a:latin typeface="Arial" charset="0"/>
                <a:ea typeface="Arial" charset="0"/>
                <a:cs typeface="Arial" charset="0"/>
              </a:rPr>
              <a:t>Кто проводит занятия</a:t>
            </a:r>
          </a:p>
          <a:p>
            <a:r>
              <a:rPr kumimoji="1" lang="ru-RU" sz="1200" b="0" i="0" kern="1200" dirty="0" smtClean="0">
                <a:solidFill>
                  <a:schemeClr val="tx1"/>
                </a:solidFill>
                <a:latin typeface="Arial" charset="0"/>
                <a:ea typeface="Arial" charset="0"/>
                <a:cs typeface="Arial" charset="0"/>
              </a:rPr>
              <a:t>+</a:t>
            </a:r>
          </a:p>
          <a:p>
            <a:r>
              <a:rPr kumimoji="1" lang="ru-RU" sz="1200" b="0" i="0" kern="1200" dirty="0" smtClean="0">
                <a:solidFill>
                  <a:schemeClr val="tx1"/>
                </a:solidFill>
                <a:latin typeface="Arial" charset="0"/>
                <a:ea typeface="Arial" charset="0"/>
                <a:cs typeface="Arial" charset="0"/>
              </a:rPr>
              <a:t>У работодателя два варианта, кто проведет занятие сотрудникам: преподаватель в аккредитованном учебном центре и штатный работник, который прошел подготовку. Вопрос решают в зависимости от численности организации, вида деятельности и текучести кадров.</a:t>
            </a:r>
          </a:p>
          <a:p>
            <a:r>
              <a:rPr kumimoji="1" lang="ru-RU" sz="1200" b="0" i="0" kern="1200" dirty="0" smtClean="0">
                <a:solidFill>
                  <a:schemeClr val="tx1"/>
                </a:solidFill>
                <a:latin typeface="Arial" charset="0"/>
                <a:ea typeface="Arial" charset="0"/>
                <a:cs typeface="Arial" charset="0"/>
              </a:rPr>
              <a:t>Если решили обучать первой помощи внутри предприятия, направьте работника, который будет проводить занятия, на специальную подготовку в аккредитованный учебный центр (</a:t>
            </a:r>
            <a:r>
              <a:rPr kumimoji="1" lang="ru-RU" sz="1200" b="0" i="0" u="none" strike="noStrike" kern="1200" dirty="0" smtClean="0">
                <a:solidFill>
                  <a:schemeClr val="tx1"/>
                </a:solidFill>
                <a:latin typeface="Arial" charset="0"/>
                <a:ea typeface="Arial" charset="0"/>
                <a:cs typeface="Arial" charset="0"/>
                <a:hlinkClick r:id="rId5"/>
              </a:rPr>
              <a:t>письмо Минтруда от 26.08.2015 № 15–2/ООГ-4636</a:t>
            </a:r>
            <a:r>
              <a:rPr kumimoji="1" lang="ru-RU" sz="1200" b="0" i="0" kern="1200" dirty="0" smtClean="0">
                <a:solidFill>
                  <a:schemeClr val="tx1"/>
                </a:solidFill>
                <a:latin typeface="Arial" charset="0"/>
                <a:ea typeface="Arial" charset="0"/>
                <a:cs typeface="Arial" charset="0"/>
              </a:rPr>
              <a:t>).</a:t>
            </a:r>
          </a:p>
          <a:p>
            <a:endParaRPr kumimoji="1" lang="ru-RU" sz="1200" b="0" i="0" kern="1200" dirty="0" smtClean="0">
              <a:solidFill>
                <a:schemeClr val="tx1"/>
              </a:solidFill>
              <a:latin typeface="Arial" charset="0"/>
              <a:ea typeface="Arial" charset="0"/>
              <a:cs typeface="Arial" charset="0"/>
            </a:endParaRPr>
          </a:p>
          <a:p>
            <a:r>
              <a:rPr kumimoji="1" lang="ru-RU" sz="1200" b="0" i="0" kern="1200" dirty="0" smtClean="0">
                <a:solidFill>
                  <a:schemeClr val="tx1"/>
                </a:solidFill>
                <a:latin typeface="Arial" charset="0"/>
                <a:ea typeface="Arial" charset="0"/>
                <a:cs typeface="Arial" charset="0"/>
              </a:rPr>
              <a:t> Работника, который прошел подготовку и получил удостоверение, назначьте ответственным за обучение работников оказанию первой помощи. Оформите назначение </a:t>
            </a:r>
            <a:r>
              <a:rPr kumimoji="1" lang="ru-RU" sz="1200" b="0" i="0" u="none" strike="noStrike" kern="1200" dirty="0" smtClean="0">
                <a:solidFill>
                  <a:schemeClr val="tx1"/>
                </a:solidFill>
                <a:latin typeface="Arial" charset="0"/>
                <a:ea typeface="Arial" charset="0"/>
                <a:cs typeface="Arial" charset="0"/>
                <a:hlinkClick r:id="rId6"/>
              </a:rPr>
              <a:t>приказом</a:t>
            </a:r>
            <a:r>
              <a:rPr kumimoji="1" lang="ru-RU" sz="1200" b="0" i="0" kern="1200" dirty="0" smtClean="0">
                <a:solidFill>
                  <a:schemeClr val="tx1"/>
                </a:solidFill>
                <a:latin typeface="Arial" charset="0"/>
                <a:ea typeface="Arial" charset="0"/>
                <a:cs typeface="Arial" charset="0"/>
              </a:rPr>
              <a:t>, в котором укажите серию, номер и дату выдачи удостоверения, а также доплату за дополнительный объем работы.</a:t>
            </a:r>
            <a:endParaRPr lang="ru-RU" sz="1100" dirty="0" smtClean="0"/>
          </a:p>
        </p:txBody>
      </p:sp>
      <p:sp>
        <p:nvSpPr>
          <p:cNvPr id="59396" name="Номер слайда 3"/>
          <p:cNvSpPr>
            <a:spLocks noGrp="1"/>
          </p:cNvSpPr>
          <p:nvPr>
            <p:ph type="sldNum" sz="quarter" idx="5"/>
          </p:nvPr>
        </p:nvSpPr>
        <p:spPr>
          <a:noFill/>
          <a:ln>
            <a:miter lim="800000"/>
            <a:headEnd/>
            <a:tailEnd/>
          </a:ln>
        </p:spPr>
        <p:txBody>
          <a:bodyPr/>
          <a:lstStyle/>
          <a:p>
            <a:fld id="{646CC61E-BC18-44A0-9F97-A7A60DAF8BC3}" type="slidenum">
              <a:rPr lang="ru-RU" smtClean="0"/>
              <a:pPr/>
              <a:t>56</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Изображение 1"/>
          <p:cNvSpPr>
            <a:spLocks noChangeAspect="1"/>
          </p:cNvSpPr>
          <p:nvPr/>
        </p:nvSpPr>
        <p:spPr bwMode="auto">
          <a:xfrm>
            <a:off x="3998913" y="6350"/>
            <a:ext cx="5145087" cy="3867150"/>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sp>
        <p:nvSpPr>
          <p:cNvPr id="5" name="Изображение 2"/>
          <p:cNvSpPr>
            <a:spLocks noChangeAspect="1"/>
          </p:cNvSpPr>
          <p:nvPr/>
        </p:nvSpPr>
        <p:spPr bwMode="auto">
          <a:xfrm>
            <a:off x="14288" y="3902075"/>
            <a:ext cx="4456112" cy="2955925"/>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pic>
        <p:nvPicPr>
          <p:cNvPr id="6" name="Picture 4"/>
          <p:cNvPicPr>
            <a:picLocks noChangeAspect="1"/>
          </p:cNvPicPr>
          <p:nvPr/>
        </p:nvPicPr>
        <p:blipFill>
          <a:blip r:embed="rId2"/>
          <a:srcRect/>
          <a:stretch>
            <a:fillRect/>
          </a:stretch>
        </p:blipFill>
        <p:spPr bwMode="auto">
          <a:xfrm>
            <a:off x="4030663" y="-4763"/>
            <a:ext cx="5111750" cy="3841751"/>
          </a:xfrm>
          <a:prstGeom prst="rect">
            <a:avLst/>
          </a:prstGeom>
          <a:noFill/>
          <a:ln w="9525">
            <a:noFill/>
            <a:miter lim="800000"/>
            <a:headEnd/>
            <a:tailEnd/>
          </a:ln>
        </p:spPr>
      </p:pic>
      <p:pic>
        <p:nvPicPr>
          <p:cNvPr id="7" name="Picture 5"/>
          <p:cNvPicPr>
            <a:picLocks noChangeAspect="1"/>
          </p:cNvPicPr>
          <p:nvPr/>
        </p:nvPicPr>
        <p:blipFill>
          <a:blip r:embed="rId3"/>
          <a:srcRect/>
          <a:stretch>
            <a:fillRect/>
          </a:stretch>
        </p:blipFill>
        <p:spPr bwMode="auto">
          <a:xfrm>
            <a:off x="7938" y="3916363"/>
            <a:ext cx="4427537" cy="2936875"/>
          </a:xfrm>
          <a:prstGeom prst="rect">
            <a:avLst/>
          </a:prstGeom>
          <a:noFill/>
          <a:ln w="9525">
            <a:noFill/>
            <a:miter lim="800000"/>
            <a:headEnd/>
            <a:tailEnd/>
          </a:ln>
        </p:spPr>
      </p:pic>
      <p:sp>
        <p:nvSpPr>
          <p:cNvPr id="151558" name="Rectangle 6"/>
          <p:cNvSpPr>
            <a:spLocks noGrp="1" noChangeArrowheads="1"/>
          </p:cNvSpPr>
          <p:nvPr>
            <p:ph type="title"/>
          </p:nvPr>
        </p:nvSpPr>
        <p:spPr>
          <a:xfrm>
            <a:off x="685800" y="2384425"/>
            <a:ext cx="7772400" cy="1470025"/>
          </a:xfrm>
        </p:spPr>
        <p:txBody>
          <a:bodyPr/>
          <a:lstStyle>
            <a:lvl1pPr algn="ctr">
              <a:defRPr/>
            </a:lvl1pPr>
          </a:lstStyle>
          <a:p>
            <a:pPr lvl="0"/>
            <a:r>
              <a:rPr lang="ru-RU" noProof="0" smtClean="0"/>
              <a:t>Образец заголовка</a:t>
            </a:r>
          </a:p>
        </p:txBody>
      </p:sp>
      <p:sp>
        <p:nvSpPr>
          <p:cNvPr id="151559" name="Rectangle 7"/>
          <p:cNvSpPr>
            <a:spLocks noGrp="1" noChangeArrowheads="1"/>
          </p:cNvSpPr>
          <p:nvPr>
            <p:ph type="subTitle" idx="1"/>
          </p:nvPr>
        </p:nvSpPr>
        <p:spPr>
          <a:xfrm>
            <a:off x="1371600" y="4760913"/>
            <a:ext cx="6400800" cy="877887"/>
          </a:xfrm>
          <a:noFill/>
          <a:extLst>
            <a:ext uri="{AF507438-7753-43e0-B8FC-AC1667EBCBE1}"/>
          </a:extLst>
        </p:spPr>
        <p:txBody>
          <a:bodyPr anchor="b"/>
          <a:lstStyle>
            <a:lvl1pPr marL="0" indent="0" algn="ctr">
              <a:buFont typeface="Wingdings" charset="0"/>
              <a:buNone/>
              <a:defRPr/>
            </a:lvl1pPr>
          </a:lstStyle>
          <a:p>
            <a:pPr lvl="0"/>
            <a:r>
              <a:rPr lang="ru-RU" noProof="0" smtClean="0"/>
              <a:t>Образец подзаголовка</a:t>
            </a: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x-none" smtClean="0"/>
              <a:t>Образец заголовка</a:t>
            </a:r>
            <a:endParaRPr lang="ru-RU"/>
          </a:p>
        </p:txBody>
      </p:sp>
      <p:sp>
        <p:nvSpPr>
          <p:cNvPr id="3" name="Содержимое 2"/>
          <p:cNvSpPr>
            <a:spLocks noGrp="1"/>
          </p:cNvSpPr>
          <p:nvPr>
            <p:ph idx="1"/>
          </p:nvPr>
        </p:nvSpPr>
        <p:spPr/>
        <p:txBody>
          <a:body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Название 1"/>
          <p:cNvSpPr>
            <a:spLocks noGrp="1"/>
          </p:cNvSpPr>
          <p:nvPr>
            <p:ph type="title"/>
          </p:nvPr>
        </p:nvSpPr>
        <p:spPr>
          <a:xfrm>
            <a:off x="722313" y="4406900"/>
            <a:ext cx="7772400" cy="1362075"/>
          </a:xfrm>
        </p:spPr>
        <p:txBody>
          <a:bodyPr anchor="t"/>
          <a:lstStyle>
            <a:lvl1pPr algn="l">
              <a:defRPr sz="4000" b="1" cap="all"/>
            </a:lvl1pPr>
          </a:lstStyle>
          <a:p>
            <a:r>
              <a:rPr lang="x-none"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x-none" smtClean="0"/>
              <a:t>Образец текста</a:t>
            </a:r>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x-none" smtClean="0"/>
              <a:t>Образец заголовка</a:t>
            </a:r>
            <a:endParaRPr lang="ru-RU"/>
          </a:p>
        </p:txBody>
      </p:sp>
      <p:sp>
        <p:nvSpPr>
          <p:cNvPr id="3" name="Содержимое 2"/>
          <p:cNvSpPr>
            <a:spLocks noGrp="1"/>
          </p:cNvSpPr>
          <p:nvPr>
            <p:ph sz="half" idx="1"/>
          </p:nvPr>
        </p:nvSpPr>
        <p:spPr>
          <a:xfrm>
            <a:off x="179388" y="1160463"/>
            <a:ext cx="4316412" cy="554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
        <p:nvSpPr>
          <p:cNvPr id="4" name="Содержимое 3"/>
          <p:cNvSpPr>
            <a:spLocks noGrp="1"/>
          </p:cNvSpPr>
          <p:nvPr>
            <p:ph sz="half" idx="2"/>
          </p:nvPr>
        </p:nvSpPr>
        <p:spPr>
          <a:xfrm>
            <a:off x="4648200" y="1160463"/>
            <a:ext cx="4316413" cy="55451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74638"/>
            <a:ext cx="8229600" cy="1143000"/>
          </a:xfrm>
        </p:spPr>
        <p:txBody>
          <a:bodyPr/>
          <a:lstStyle>
            <a:lvl1pPr>
              <a:defRPr/>
            </a:lvl1pPr>
          </a:lstStyle>
          <a:p>
            <a:r>
              <a:rPr lang="x-none"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x-none" smtClean="0"/>
              <a:t>Образец заголовка</a:t>
            </a:r>
            <a:endParaRPr lang="ru-RU"/>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457200" y="273050"/>
            <a:ext cx="3008313" cy="1162050"/>
          </a:xfrm>
        </p:spPr>
        <p:txBody>
          <a:bodyPr anchor="b"/>
          <a:lstStyle>
            <a:lvl1pPr algn="l">
              <a:defRPr sz="2000" b="1"/>
            </a:lvl1pPr>
          </a:lstStyle>
          <a:p>
            <a:r>
              <a:rPr lang="x-none"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Образец текста</a:t>
            </a:r>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Название 1"/>
          <p:cNvSpPr>
            <a:spLocks noGrp="1"/>
          </p:cNvSpPr>
          <p:nvPr>
            <p:ph type="title"/>
          </p:nvPr>
        </p:nvSpPr>
        <p:spPr>
          <a:xfrm>
            <a:off x="1792288" y="4800600"/>
            <a:ext cx="5486400" cy="566738"/>
          </a:xfrm>
        </p:spPr>
        <p:txBody>
          <a:bodyPr anchor="b"/>
          <a:lstStyle>
            <a:lvl1pPr algn="l">
              <a:defRPr sz="2000" b="1"/>
            </a:lvl1pPr>
          </a:lstStyle>
          <a:p>
            <a:r>
              <a:rPr lang="x-none"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smtClean="0"/>
              <a:t>Образец текста</a:t>
            </a:r>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 текст">
    <p:spTree>
      <p:nvGrpSpPr>
        <p:cNvPr id="1" name=""/>
        <p:cNvGrpSpPr/>
        <p:nvPr/>
      </p:nvGrpSpPr>
      <p:grpSpPr>
        <a:xfrm>
          <a:off x="0" y="0"/>
          <a:ext cx="0" cy="0"/>
          <a:chOff x="0" y="0"/>
          <a:chExt cx="0" cy="0"/>
        </a:xfrm>
      </p:grpSpPr>
      <p:sp>
        <p:nvSpPr>
          <p:cNvPr id="2" name="Название 1"/>
          <p:cNvSpPr>
            <a:spLocks noGrp="1"/>
          </p:cNvSpPr>
          <p:nvPr>
            <p:ph type="title"/>
          </p:nvPr>
        </p:nvSpPr>
        <p:spPr/>
        <p:txBody>
          <a:bodyPr/>
          <a:lstStyle/>
          <a:p>
            <a:r>
              <a:rPr lang="x-none"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 загол.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64338" y="152400"/>
            <a:ext cx="2200275" cy="6553200"/>
          </a:xfrm>
        </p:spPr>
        <p:txBody>
          <a:bodyPr vert="eaVert"/>
          <a:lstStyle/>
          <a:p>
            <a:r>
              <a:rPr lang="x-none" smtClean="0"/>
              <a:t>Образец заголовка</a:t>
            </a:r>
            <a:endParaRPr lang="ru-RU"/>
          </a:p>
        </p:txBody>
      </p:sp>
      <p:sp>
        <p:nvSpPr>
          <p:cNvPr id="3" name="Вертикальный текст 2"/>
          <p:cNvSpPr>
            <a:spLocks noGrp="1"/>
          </p:cNvSpPr>
          <p:nvPr>
            <p:ph type="body" orient="vert" idx="1"/>
          </p:nvPr>
        </p:nvSpPr>
        <p:spPr>
          <a:xfrm>
            <a:off x="163513" y="152400"/>
            <a:ext cx="6448425" cy="6553200"/>
          </a:xfrm>
        </p:spPr>
        <p:txBody>
          <a:bodyPr vert="eaVert"/>
          <a:lstStyle/>
          <a:p>
            <a:pPr lvl="0"/>
            <a:r>
              <a:rPr lang="x-none" smtClean="0"/>
              <a:t>Образец текста</a:t>
            </a:r>
          </a:p>
          <a:p>
            <a:pPr lvl="1"/>
            <a:r>
              <a:rPr lang="x-none" smtClean="0"/>
              <a:t>Второй уровень</a:t>
            </a:r>
          </a:p>
          <a:p>
            <a:pPr lvl="2"/>
            <a:r>
              <a:rPr lang="x-none" smtClean="0"/>
              <a:t>Третий уровень</a:t>
            </a:r>
          </a:p>
          <a:p>
            <a:pPr lvl="3"/>
            <a:r>
              <a:rPr lang="x-none" smtClean="0"/>
              <a:t>Четвертый уровень</a:t>
            </a:r>
          </a:p>
          <a:p>
            <a:pPr lvl="4"/>
            <a:r>
              <a:rPr lang="x-none" smtClean="0"/>
              <a:t>Пятый уровень</a:t>
            </a:r>
            <a:endParaRPr lang="ru-RU"/>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Пустой слайд">
    <p:spTree>
      <p:nvGrpSpPr>
        <p:cNvPr id="1" name=""/>
        <p:cNvGrpSpPr/>
        <p:nvPr/>
      </p:nvGrpSpPr>
      <p:grpSpPr>
        <a:xfrm>
          <a:off x="0" y="0"/>
          <a:ext cx="0" cy="0"/>
          <a:chOff x="0" y="0"/>
          <a:chExt cx="0" cy="0"/>
        </a:xfrm>
      </p:grpSpPr>
      <p:sp>
        <p:nvSpPr>
          <p:cNvPr id="13" name="Рисунок 12">
            <a:extLst>
              <a:ext uri="{FF2B5EF4-FFF2-40B4-BE49-F238E27FC236}">
                <a16:creationId xmlns="" xmlns:a16="http://schemas.microsoft.com/office/drawing/2014/main" id="{87D2B300-2C69-4DDB-8C78-5600D53D8452}"/>
              </a:ext>
            </a:extLst>
          </p:cNvPr>
          <p:cNvSpPr>
            <a:spLocks noGrp="1"/>
          </p:cNvSpPr>
          <p:nvPr>
            <p:ph type="pic" sz="quarter" idx="10"/>
          </p:nvPr>
        </p:nvSpPr>
        <p:spPr>
          <a:xfrm>
            <a:off x="742950" y="1259682"/>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a:p>
        </p:txBody>
      </p:sp>
      <p:sp>
        <p:nvSpPr>
          <p:cNvPr id="16" name="Рисунок 15">
            <a:extLst>
              <a:ext uri="{FF2B5EF4-FFF2-40B4-BE49-F238E27FC236}">
                <a16:creationId xmlns="" xmlns:a16="http://schemas.microsoft.com/office/drawing/2014/main" id="{E977E644-1642-4C72-81B8-C7935F8727B0}"/>
              </a:ext>
            </a:extLst>
          </p:cNvPr>
          <p:cNvSpPr>
            <a:spLocks noGrp="1"/>
          </p:cNvSpPr>
          <p:nvPr>
            <p:ph type="pic" sz="quarter" idx="11"/>
          </p:nvPr>
        </p:nvSpPr>
        <p:spPr>
          <a:xfrm>
            <a:off x="2291358" y="1259683"/>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a:p>
        </p:txBody>
      </p:sp>
      <p:sp>
        <p:nvSpPr>
          <p:cNvPr id="19" name="Рисунок 18">
            <a:extLst>
              <a:ext uri="{FF2B5EF4-FFF2-40B4-BE49-F238E27FC236}">
                <a16:creationId xmlns="" xmlns:a16="http://schemas.microsoft.com/office/drawing/2014/main" id="{07178CD0-65CF-4433-9D21-CEEFC0FFC80A}"/>
              </a:ext>
            </a:extLst>
          </p:cNvPr>
          <p:cNvSpPr>
            <a:spLocks noGrp="1"/>
          </p:cNvSpPr>
          <p:nvPr>
            <p:ph type="pic" sz="quarter" idx="12"/>
          </p:nvPr>
        </p:nvSpPr>
        <p:spPr>
          <a:xfrm>
            <a:off x="3839766" y="1259682"/>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a:p>
        </p:txBody>
      </p:sp>
      <p:sp>
        <p:nvSpPr>
          <p:cNvPr id="22" name="Рисунок 21">
            <a:extLst>
              <a:ext uri="{FF2B5EF4-FFF2-40B4-BE49-F238E27FC236}">
                <a16:creationId xmlns="" xmlns:a16="http://schemas.microsoft.com/office/drawing/2014/main" id="{01CED127-E15B-443A-9BDD-C48C80F24F18}"/>
              </a:ext>
            </a:extLst>
          </p:cNvPr>
          <p:cNvSpPr>
            <a:spLocks noGrp="1"/>
          </p:cNvSpPr>
          <p:nvPr>
            <p:ph type="pic" sz="quarter" idx="13"/>
          </p:nvPr>
        </p:nvSpPr>
        <p:spPr>
          <a:xfrm>
            <a:off x="3839766" y="3820003"/>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a:p>
        </p:txBody>
      </p:sp>
      <p:sp>
        <p:nvSpPr>
          <p:cNvPr id="27" name="Рисунок 26">
            <a:extLst>
              <a:ext uri="{FF2B5EF4-FFF2-40B4-BE49-F238E27FC236}">
                <a16:creationId xmlns="" xmlns:a16="http://schemas.microsoft.com/office/drawing/2014/main" id="{FAF638ED-7C1C-4F6B-AE02-05872CB4998A}"/>
              </a:ext>
            </a:extLst>
          </p:cNvPr>
          <p:cNvSpPr>
            <a:spLocks noGrp="1"/>
          </p:cNvSpPr>
          <p:nvPr>
            <p:ph type="pic" sz="quarter" idx="14"/>
          </p:nvPr>
        </p:nvSpPr>
        <p:spPr>
          <a:xfrm>
            <a:off x="5388173" y="3820002"/>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dirty="0"/>
          </a:p>
        </p:txBody>
      </p:sp>
      <p:sp>
        <p:nvSpPr>
          <p:cNvPr id="31" name="Рисунок 30">
            <a:extLst>
              <a:ext uri="{FF2B5EF4-FFF2-40B4-BE49-F238E27FC236}">
                <a16:creationId xmlns="" xmlns:a16="http://schemas.microsoft.com/office/drawing/2014/main" id="{0D62D4F6-D6BB-4361-89E2-91893E90310E}"/>
              </a:ext>
            </a:extLst>
          </p:cNvPr>
          <p:cNvSpPr>
            <a:spLocks noGrp="1"/>
          </p:cNvSpPr>
          <p:nvPr>
            <p:ph type="pic" sz="quarter" idx="15"/>
          </p:nvPr>
        </p:nvSpPr>
        <p:spPr>
          <a:xfrm>
            <a:off x="6936581" y="3820002"/>
            <a:ext cx="1464469" cy="1858169"/>
          </a:xfrm>
          <a:custGeom>
            <a:avLst/>
            <a:gdLst>
              <a:gd name="connsiteX0" fmla="*/ 306561 w 1952625"/>
              <a:gd name="connsiteY0" fmla="*/ 0 h 1858169"/>
              <a:gd name="connsiteX1" fmla="*/ 1646064 w 1952625"/>
              <a:gd name="connsiteY1" fmla="*/ 0 h 1858169"/>
              <a:gd name="connsiteX2" fmla="*/ 1952625 w 1952625"/>
              <a:gd name="connsiteY2" fmla="*/ 306561 h 1858169"/>
              <a:gd name="connsiteX3" fmla="*/ 1952625 w 1952625"/>
              <a:gd name="connsiteY3" fmla="*/ 1551608 h 1858169"/>
              <a:gd name="connsiteX4" fmla="*/ 1646064 w 1952625"/>
              <a:gd name="connsiteY4" fmla="*/ 1858169 h 1858169"/>
              <a:gd name="connsiteX5" fmla="*/ 306561 w 1952625"/>
              <a:gd name="connsiteY5" fmla="*/ 1858169 h 1858169"/>
              <a:gd name="connsiteX6" fmla="*/ 0 w 1952625"/>
              <a:gd name="connsiteY6" fmla="*/ 1551608 h 1858169"/>
              <a:gd name="connsiteX7" fmla="*/ 0 w 1952625"/>
              <a:gd name="connsiteY7" fmla="*/ 306561 h 1858169"/>
              <a:gd name="connsiteX8" fmla="*/ 306561 w 1952625"/>
              <a:gd name="connsiteY8" fmla="*/ 0 h 1858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2625" h="1858169">
                <a:moveTo>
                  <a:pt x="306561" y="0"/>
                </a:moveTo>
                <a:lnTo>
                  <a:pt x="1646064" y="0"/>
                </a:lnTo>
                <a:cubicBezTo>
                  <a:pt x="1815373" y="0"/>
                  <a:pt x="1952625" y="137252"/>
                  <a:pt x="1952625" y="306561"/>
                </a:cubicBezTo>
                <a:lnTo>
                  <a:pt x="1952625" y="1551608"/>
                </a:lnTo>
                <a:cubicBezTo>
                  <a:pt x="1952625" y="1720917"/>
                  <a:pt x="1815373" y="1858169"/>
                  <a:pt x="1646064" y="1858169"/>
                </a:cubicBezTo>
                <a:lnTo>
                  <a:pt x="306561" y="1858169"/>
                </a:lnTo>
                <a:cubicBezTo>
                  <a:pt x="137252" y="1858169"/>
                  <a:pt x="0" y="1720917"/>
                  <a:pt x="0" y="1551608"/>
                </a:cubicBezTo>
                <a:lnTo>
                  <a:pt x="0" y="306561"/>
                </a:lnTo>
                <a:cubicBezTo>
                  <a:pt x="0" y="137252"/>
                  <a:pt x="137252" y="0"/>
                  <a:pt x="306561" y="0"/>
                </a:cubicBezTo>
                <a:close/>
              </a:path>
            </a:pathLst>
          </a:custGeom>
        </p:spPr>
        <p:txBody>
          <a:bodyPr wrap="square">
            <a:noAutofit/>
          </a:bodyPr>
          <a:lstStyle/>
          <a:p>
            <a:endParaRPr lang="ru-RU"/>
          </a:p>
        </p:txBody>
      </p:sp>
    </p:spTree>
    <p:extLst>
      <p:ext uri="{BB962C8B-B14F-4D97-AF65-F5344CB8AC3E}">
        <p14:creationId xmlns="" xmlns:p14="http://schemas.microsoft.com/office/powerpoint/2010/main" val="616211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Пустой слайд">
    <p:spTree>
      <p:nvGrpSpPr>
        <p:cNvPr id="1" name=""/>
        <p:cNvGrpSpPr/>
        <p:nvPr/>
      </p:nvGrpSpPr>
      <p:grpSpPr>
        <a:xfrm>
          <a:off x="0" y="0"/>
          <a:ext cx="0" cy="0"/>
          <a:chOff x="0" y="0"/>
          <a:chExt cx="0" cy="0"/>
        </a:xfrm>
      </p:grpSpPr>
      <p:sp>
        <p:nvSpPr>
          <p:cNvPr id="8" name="Рисунок 7">
            <a:extLst>
              <a:ext uri="{FF2B5EF4-FFF2-40B4-BE49-F238E27FC236}">
                <a16:creationId xmlns="" xmlns:a16="http://schemas.microsoft.com/office/drawing/2014/main" id="{72ABE8CE-D2CA-4038-A25E-265CB6675E6A}"/>
              </a:ext>
            </a:extLst>
          </p:cNvPr>
          <p:cNvSpPr>
            <a:spLocks noGrp="1"/>
          </p:cNvSpPr>
          <p:nvPr>
            <p:ph type="pic" sz="quarter" idx="10"/>
          </p:nvPr>
        </p:nvSpPr>
        <p:spPr>
          <a:xfrm>
            <a:off x="773312" y="0"/>
            <a:ext cx="7597691" cy="3790950"/>
          </a:xfrm>
          <a:custGeom>
            <a:avLst/>
            <a:gdLst>
              <a:gd name="connsiteX0" fmla="*/ 0 w 10130255"/>
              <a:gd name="connsiteY0" fmla="*/ 0 h 3790950"/>
              <a:gd name="connsiteX1" fmla="*/ 10130255 w 10130255"/>
              <a:gd name="connsiteY1" fmla="*/ 0 h 3790950"/>
              <a:gd name="connsiteX2" fmla="*/ 10130255 w 10130255"/>
              <a:gd name="connsiteY2" fmla="*/ 3234514 h 3790950"/>
              <a:gd name="connsiteX3" fmla="*/ 9573819 w 10130255"/>
              <a:gd name="connsiteY3" fmla="*/ 3790950 h 3790950"/>
              <a:gd name="connsiteX4" fmla="*/ 556436 w 10130255"/>
              <a:gd name="connsiteY4" fmla="*/ 3790950 h 3790950"/>
              <a:gd name="connsiteX5" fmla="*/ 0 w 10130255"/>
              <a:gd name="connsiteY5" fmla="*/ 3234514 h 379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30255" h="3790950">
                <a:moveTo>
                  <a:pt x="0" y="0"/>
                </a:moveTo>
                <a:lnTo>
                  <a:pt x="10130255" y="0"/>
                </a:lnTo>
                <a:lnTo>
                  <a:pt x="10130255" y="3234514"/>
                </a:lnTo>
                <a:cubicBezTo>
                  <a:pt x="10130255" y="3541825"/>
                  <a:pt x="9881130" y="3790950"/>
                  <a:pt x="9573819" y="3790950"/>
                </a:cubicBezTo>
                <a:lnTo>
                  <a:pt x="556436" y="3790950"/>
                </a:lnTo>
                <a:cubicBezTo>
                  <a:pt x="249125" y="3790950"/>
                  <a:pt x="0" y="3541825"/>
                  <a:pt x="0" y="3234514"/>
                </a:cubicBezTo>
                <a:close/>
              </a:path>
            </a:pathLst>
          </a:custGeom>
        </p:spPr>
        <p:txBody>
          <a:bodyPr wrap="square">
            <a:noAutofit/>
          </a:bodyPr>
          <a:lstStyle/>
          <a:p>
            <a:endParaRPr lang="ru-RU"/>
          </a:p>
        </p:txBody>
      </p:sp>
    </p:spTree>
    <p:extLst>
      <p:ext uri="{BB962C8B-B14F-4D97-AF65-F5344CB8AC3E}">
        <p14:creationId xmlns="" xmlns:p14="http://schemas.microsoft.com/office/powerpoint/2010/main" val="618636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1_Титульный слайд">
    <p:spTree>
      <p:nvGrpSpPr>
        <p:cNvPr id="1" name=""/>
        <p:cNvGrpSpPr/>
        <p:nvPr/>
      </p:nvGrpSpPr>
      <p:grpSpPr>
        <a:xfrm>
          <a:off x="0" y="0"/>
          <a:ext cx="0" cy="0"/>
          <a:chOff x="0" y="0"/>
          <a:chExt cx="0" cy="0"/>
        </a:xfrm>
      </p:grpSpPr>
      <p:sp>
        <p:nvSpPr>
          <p:cNvPr id="4" name="Изображение 1"/>
          <p:cNvSpPr>
            <a:spLocks noChangeAspect="1"/>
          </p:cNvSpPr>
          <p:nvPr/>
        </p:nvSpPr>
        <p:spPr bwMode="auto">
          <a:xfrm>
            <a:off x="3998913" y="6350"/>
            <a:ext cx="5145087" cy="3867150"/>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sp>
        <p:nvSpPr>
          <p:cNvPr id="5" name="Изображение 2"/>
          <p:cNvSpPr>
            <a:spLocks noChangeAspect="1"/>
          </p:cNvSpPr>
          <p:nvPr/>
        </p:nvSpPr>
        <p:spPr bwMode="auto">
          <a:xfrm>
            <a:off x="14288" y="3902075"/>
            <a:ext cx="4456112" cy="2955925"/>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pic>
        <p:nvPicPr>
          <p:cNvPr id="6" name="Picture 4"/>
          <p:cNvPicPr>
            <a:picLocks noChangeAspect="1"/>
          </p:cNvPicPr>
          <p:nvPr/>
        </p:nvPicPr>
        <p:blipFill>
          <a:blip r:embed="rId2"/>
          <a:srcRect/>
          <a:stretch>
            <a:fillRect/>
          </a:stretch>
        </p:blipFill>
        <p:spPr bwMode="auto">
          <a:xfrm>
            <a:off x="4030663" y="-4763"/>
            <a:ext cx="5111750" cy="3841751"/>
          </a:xfrm>
          <a:prstGeom prst="rect">
            <a:avLst/>
          </a:prstGeom>
          <a:noFill/>
          <a:ln w="9525">
            <a:noFill/>
            <a:miter lim="800000"/>
            <a:headEnd/>
            <a:tailEnd/>
          </a:ln>
        </p:spPr>
      </p:pic>
      <p:pic>
        <p:nvPicPr>
          <p:cNvPr id="7" name="Picture 5"/>
          <p:cNvPicPr>
            <a:picLocks noChangeAspect="1"/>
          </p:cNvPicPr>
          <p:nvPr/>
        </p:nvPicPr>
        <p:blipFill>
          <a:blip r:embed="rId3"/>
          <a:srcRect/>
          <a:stretch>
            <a:fillRect/>
          </a:stretch>
        </p:blipFill>
        <p:spPr bwMode="auto">
          <a:xfrm>
            <a:off x="7938" y="3916363"/>
            <a:ext cx="4427537" cy="2936875"/>
          </a:xfrm>
          <a:prstGeom prst="rect">
            <a:avLst/>
          </a:prstGeom>
          <a:noFill/>
          <a:ln w="9525">
            <a:noFill/>
            <a:miter lim="800000"/>
            <a:headEnd/>
            <a:tailEnd/>
          </a:ln>
        </p:spPr>
      </p:pic>
      <p:sp>
        <p:nvSpPr>
          <p:cNvPr id="151558" name="Rectangle 6"/>
          <p:cNvSpPr>
            <a:spLocks noGrp="1" noChangeArrowheads="1"/>
          </p:cNvSpPr>
          <p:nvPr>
            <p:ph type="title"/>
          </p:nvPr>
        </p:nvSpPr>
        <p:spPr>
          <a:xfrm>
            <a:off x="685800" y="2384425"/>
            <a:ext cx="7772400" cy="1470025"/>
          </a:xfrm>
        </p:spPr>
        <p:txBody>
          <a:bodyPr/>
          <a:lstStyle>
            <a:lvl1pPr algn="ctr">
              <a:defRPr>
                <a:latin typeface="Arial" charset="0"/>
                <a:ea typeface="Arial" charset="0"/>
                <a:cs typeface="Arial" charset="0"/>
              </a:defRPr>
            </a:lvl1pPr>
          </a:lstStyle>
          <a:p>
            <a:pPr lvl="0"/>
            <a:r>
              <a:rPr lang="ru-RU" noProof="0"/>
              <a:t>Образец заголовка</a:t>
            </a:r>
          </a:p>
        </p:txBody>
      </p:sp>
      <p:sp>
        <p:nvSpPr>
          <p:cNvPr id="151559" name="Rectangle 7"/>
          <p:cNvSpPr>
            <a:spLocks noGrp="1" noChangeArrowheads="1"/>
          </p:cNvSpPr>
          <p:nvPr>
            <p:ph type="subTitle" idx="1"/>
          </p:nvPr>
        </p:nvSpPr>
        <p:spPr>
          <a:xfrm>
            <a:off x="1371600" y="4760913"/>
            <a:ext cx="6400800" cy="877887"/>
          </a:xfrm>
          <a:noFill/>
          <a:extLst>
            <a:ext uri="{AF507438-7753-43e0-B8FC-AC1667EBCBE1}"/>
          </a:extLst>
        </p:spPr>
        <p:txBody>
          <a:bodyPr anchor="b"/>
          <a:lstStyle>
            <a:lvl1pPr marL="0" indent="0" algn="ctr">
              <a:buFont typeface="Wingdings" charset="0"/>
              <a:buNone/>
              <a:defRPr>
                <a:latin typeface="Arial" charset="0"/>
                <a:ea typeface="Arial" charset="0"/>
                <a:cs typeface="Arial" charset="0"/>
              </a:defRPr>
            </a:lvl1pPr>
          </a:lstStyle>
          <a:p>
            <a:pPr lvl="0"/>
            <a:r>
              <a:rPr lang="ru-RU" noProof="0"/>
              <a:t>Образец подзаголовка</a:t>
            </a:r>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4" name="Изображение 1"/>
          <p:cNvSpPr>
            <a:spLocks noChangeAspect="1"/>
          </p:cNvSpPr>
          <p:nvPr/>
        </p:nvSpPr>
        <p:spPr bwMode="auto">
          <a:xfrm>
            <a:off x="3998913" y="6350"/>
            <a:ext cx="5145087" cy="3867150"/>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sp>
        <p:nvSpPr>
          <p:cNvPr id="5" name="Изображение 2"/>
          <p:cNvSpPr>
            <a:spLocks noChangeAspect="1"/>
          </p:cNvSpPr>
          <p:nvPr/>
        </p:nvSpPr>
        <p:spPr bwMode="auto">
          <a:xfrm>
            <a:off x="14288" y="3902075"/>
            <a:ext cx="4456112" cy="2955925"/>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pic>
        <p:nvPicPr>
          <p:cNvPr id="6" name="Picture 4"/>
          <p:cNvPicPr>
            <a:picLocks noChangeAspect="1"/>
          </p:cNvPicPr>
          <p:nvPr/>
        </p:nvPicPr>
        <p:blipFill>
          <a:blip r:embed="rId2"/>
          <a:srcRect/>
          <a:stretch>
            <a:fillRect/>
          </a:stretch>
        </p:blipFill>
        <p:spPr bwMode="auto">
          <a:xfrm>
            <a:off x="4030663" y="-4763"/>
            <a:ext cx="5111750" cy="3841751"/>
          </a:xfrm>
          <a:prstGeom prst="rect">
            <a:avLst/>
          </a:prstGeom>
          <a:noFill/>
          <a:ln w="9525">
            <a:noFill/>
            <a:miter lim="800000"/>
            <a:headEnd/>
            <a:tailEnd/>
          </a:ln>
        </p:spPr>
      </p:pic>
      <p:pic>
        <p:nvPicPr>
          <p:cNvPr id="7" name="Picture 5"/>
          <p:cNvPicPr>
            <a:picLocks noChangeAspect="1"/>
          </p:cNvPicPr>
          <p:nvPr/>
        </p:nvPicPr>
        <p:blipFill>
          <a:blip r:embed="rId3"/>
          <a:srcRect/>
          <a:stretch>
            <a:fillRect/>
          </a:stretch>
        </p:blipFill>
        <p:spPr bwMode="auto">
          <a:xfrm>
            <a:off x="7938" y="3916363"/>
            <a:ext cx="4427537" cy="2936875"/>
          </a:xfrm>
          <a:prstGeom prst="rect">
            <a:avLst/>
          </a:prstGeom>
          <a:noFill/>
          <a:ln w="9525">
            <a:noFill/>
            <a:miter lim="800000"/>
            <a:headEnd/>
            <a:tailEnd/>
          </a:ln>
        </p:spPr>
      </p:pic>
      <p:pic>
        <p:nvPicPr>
          <p:cNvPr id="8" name="Picture 8" descr="Technoavia_ru_sin_600px"/>
          <p:cNvPicPr>
            <a:picLocks noChangeAspect="1" noChangeArrowheads="1"/>
          </p:cNvPicPr>
          <p:nvPr userDrawn="1"/>
        </p:nvPicPr>
        <p:blipFill>
          <a:blip r:embed="rId4"/>
          <a:srcRect/>
          <a:stretch>
            <a:fillRect/>
          </a:stretch>
        </p:blipFill>
        <p:spPr bwMode="auto">
          <a:xfrm>
            <a:off x="4030663" y="6391275"/>
            <a:ext cx="1079500" cy="314325"/>
          </a:xfrm>
          <a:prstGeom prst="rect">
            <a:avLst/>
          </a:prstGeom>
          <a:noFill/>
          <a:ln w="9525">
            <a:noFill/>
            <a:miter lim="800000"/>
            <a:headEnd/>
            <a:tailEnd/>
          </a:ln>
        </p:spPr>
      </p:pic>
      <p:sp>
        <p:nvSpPr>
          <p:cNvPr id="9" name="Line 9"/>
          <p:cNvSpPr>
            <a:spLocks noChangeShapeType="1"/>
          </p:cNvSpPr>
          <p:nvPr userDrawn="1"/>
        </p:nvSpPr>
        <p:spPr bwMode="auto">
          <a:xfrm flipH="1">
            <a:off x="5230813" y="6632575"/>
            <a:ext cx="3724275" cy="0"/>
          </a:xfrm>
          <a:prstGeom prst="line">
            <a:avLst/>
          </a:prstGeom>
          <a:noFill/>
          <a:ln w="9525">
            <a:solidFill>
              <a:srgbClr val="003399"/>
            </a:solidFill>
            <a:round/>
            <a:headEnd/>
            <a:tailEnd/>
          </a:ln>
          <a:effectLst/>
          <a:extLst>
            <a:ext uri="{909E8E84-426E-40dd-AFC4-6F175D3DCCD1}"/>
            <a:ext uri="{AF507438-7753-43e0-B8FC-AC1667EBCBE1}"/>
          </a:extLst>
        </p:spPr>
        <p:txBody>
          <a:bodyPr/>
          <a:lstStyle/>
          <a:p>
            <a:pPr>
              <a:defRPr/>
            </a:pPr>
            <a:endParaRPr lang="ru-RU">
              <a:ea typeface="Arial" charset="0"/>
            </a:endParaRPr>
          </a:p>
        </p:txBody>
      </p:sp>
      <p:sp>
        <p:nvSpPr>
          <p:cNvPr id="10" name="Line 10"/>
          <p:cNvSpPr>
            <a:spLocks noChangeShapeType="1"/>
          </p:cNvSpPr>
          <p:nvPr userDrawn="1"/>
        </p:nvSpPr>
        <p:spPr bwMode="auto">
          <a:xfrm flipH="1">
            <a:off x="179388" y="6632575"/>
            <a:ext cx="3724275" cy="0"/>
          </a:xfrm>
          <a:prstGeom prst="line">
            <a:avLst/>
          </a:prstGeom>
          <a:noFill/>
          <a:ln w="9525">
            <a:solidFill>
              <a:srgbClr val="003399"/>
            </a:solidFill>
            <a:round/>
            <a:headEnd/>
            <a:tailEnd/>
          </a:ln>
          <a:effectLst/>
          <a:extLst>
            <a:ext uri="{909E8E84-426E-40dd-AFC4-6F175D3DCCD1}"/>
            <a:ext uri="{AF507438-7753-43e0-B8FC-AC1667EBCBE1}"/>
          </a:extLst>
        </p:spPr>
        <p:txBody>
          <a:bodyPr/>
          <a:lstStyle/>
          <a:p>
            <a:pPr>
              <a:defRPr/>
            </a:pPr>
            <a:endParaRPr lang="ru-RU">
              <a:ea typeface="Arial" charset="0"/>
            </a:endParaRPr>
          </a:p>
        </p:txBody>
      </p:sp>
      <p:sp>
        <p:nvSpPr>
          <p:cNvPr id="176134" name="Rectangle 6"/>
          <p:cNvSpPr>
            <a:spLocks noGrp="1" noChangeArrowheads="1"/>
          </p:cNvSpPr>
          <p:nvPr>
            <p:ph type="ctrTitle"/>
          </p:nvPr>
        </p:nvSpPr>
        <p:spPr>
          <a:xfrm>
            <a:off x="685800" y="2130425"/>
            <a:ext cx="7772400" cy="1470025"/>
          </a:xfrm>
        </p:spPr>
        <p:txBody>
          <a:bodyPr/>
          <a:lstStyle>
            <a:lvl1pPr algn="ctr">
              <a:defRPr/>
            </a:lvl1pPr>
          </a:lstStyle>
          <a:p>
            <a:pPr lvl="0"/>
            <a:r>
              <a:rPr lang="ru-RU" noProof="0" smtClean="0"/>
              <a:t>Образец заголовка</a:t>
            </a:r>
          </a:p>
        </p:txBody>
      </p:sp>
      <p:sp>
        <p:nvSpPr>
          <p:cNvPr id="176135" name="Rectangle 7"/>
          <p:cNvSpPr>
            <a:spLocks noGrp="1" noChangeArrowheads="1"/>
          </p:cNvSpPr>
          <p:nvPr>
            <p:ph type="subTitle" idx="1"/>
          </p:nvPr>
        </p:nvSpPr>
        <p:spPr>
          <a:xfrm>
            <a:off x="685800" y="3886200"/>
            <a:ext cx="7772400" cy="1919288"/>
          </a:xfrm>
        </p:spPr>
        <p:txBody>
          <a:bodyPr/>
          <a:lstStyle>
            <a:lvl1pPr marL="0" indent="0" algn="ctr">
              <a:buFont typeface="Wingdings" charset="0"/>
              <a:buNone/>
              <a:defRPr/>
            </a:lvl1pPr>
          </a:lstStyle>
          <a:p>
            <a:pPr lvl="0"/>
            <a:r>
              <a:rPr lang="ru-RU" noProof="0" smtClean="0"/>
              <a:t>Образец подзаголовка</a:t>
            </a:r>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Изображение 1"/>
          <p:cNvSpPr>
            <a:spLocks noChangeAspect="1"/>
          </p:cNvSpPr>
          <p:nvPr/>
        </p:nvSpPr>
        <p:spPr bwMode="auto">
          <a:xfrm>
            <a:off x="3998913" y="6350"/>
            <a:ext cx="5145087" cy="3867150"/>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sp>
        <p:nvSpPr>
          <p:cNvPr id="9" name="Изображение 2"/>
          <p:cNvSpPr>
            <a:spLocks noChangeAspect="1"/>
          </p:cNvSpPr>
          <p:nvPr/>
        </p:nvSpPr>
        <p:spPr bwMode="auto">
          <a:xfrm>
            <a:off x="14288" y="3902075"/>
            <a:ext cx="4456112" cy="2955925"/>
          </a:xfrm>
          <a:prstGeom prst="rect">
            <a:avLst/>
          </a:prstGeom>
          <a:noFill/>
          <a:ln>
            <a:noFill/>
          </a:ln>
          <a:extLst>
            <a:ext uri="{909E8E84-426E-40dd-AFC4-6F175D3DCCD1}"/>
            <a:ext uri="{91240B29-F687-4f45-9708-019B960494DF}"/>
          </a:extLst>
        </p:spPr>
        <p:txBody>
          <a:bodyPr/>
          <a:lstStyle>
            <a:lvl1pPr>
              <a:defRPr kumimoji="1" sz="1600">
                <a:solidFill>
                  <a:schemeClr val="tx1"/>
                </a:solidFill>
                <a:latin typeface="Arial" pitchFamily="34" charset="0"/>
                <a:cs typeface="Arial" pitchFamily="34" charset="0"/>
              </a:defRPr>
            </a:lvl1pPr>
            <a:lvl2pPr marL="742950" indent="-285750">
              <a:defRPr kumimoji="1" sz="1600">
                <a:solidFill>
                  <a:schemeClr val="tx1"/>
                </a:solidFill>
                <a:latin typeface="Arial" pitchFamily="34" charset="0"/>
                <a:cs typeface="Arial" pitchFamily="34" charset="0"/>
              </a:defRPr>
            </a:lvl2pPr>
            <a:lvl3pPr marL="1143000" indent="-228600">
              <a:defRPr kumimoji="1" sz="1600">
                <a:solidFill>
                  <a:schemeClr val="tx1"/>
                </a:solidFill>
                <a:latin typeface="Arial" pitchFamily="34" charset="0"/>
                <a:cs typeface="Arial" pitchFamily="34" charset="0"/>
              </a:defRPr>
            </a:lvl3pPr>
            <a:lvl4pPr marL="1600200" indent="-228600">
              <a:defRPr kumimoji="1" sz="1600">
                <a:solidFill>
                  <a:schemeClr val="tx1"/>
                </a:solidFill>
                <a:latin typeface="Arial" pitchFamily="34" charset="0"/>
                <a:cs typeface="Arial" pitchFamily="34" charset="0"/>
              </a:defRPr>
            </a:lvl4pPr>
            <a:lvl5pPr marL="2057400" indent="-228600">
              <a:defRPr kumimoji="1" sz="1600">
                <a:solidFill>
                  <a:schemeClr val="tx1"/>
                </a:solidFill>
                <a:latin typeface="Arial" pitchFamily="34" charset="0"/>
                <a:cs typeface="Arial" pitchFamily="34" charset="0"/>
              </a:defRPr>
            </a:lvl5pPr>
            <a:lvl6pPr marL="2514600" indent="-228600" fontAlgn="base">
              <a:spcBef>
                <a:spcPct val="0"/>
              </a:spcBef>
              <a:spcAft>
                <a:spcPct val="0"/>
              </a:spcAft>
              <a:defRPr kumimoji="1" sz="1600">
                <a:solidFill>
                  <a:schemeClr val="tx1"/>
                </a:solidFill>
                <a:latin typeface="Arial" pitchFamily="34" charset="0"/>
                <a:cs typeface="Arial" pitchFamily="34" charset="0"/>
              </a:defRPr>
            </a:lvl6pPr>
            <a:lvl7pPr marL="2971800" indent="-228600" fontAlgn="base">
              <a:spcBef>
                <a:spcPct val="0"/>
              </a:spcBef>
              <a:spcAft>
                <a:spcPct val="0"/>
              </a:spcAft>
              <a:defRPr kumimoji="1" sz="1600">
                <a:solidFill>
                  <a:schemeClr val="tx1"/>
                </a:solidFill>
                <a:latin typeface="Arial" pitchFamily="34" charset="0"/>
                <a:cs typeface="Arial" pitchFamily="34" charset="0"/>
              </a:defRPr>
            </a:lvl7pPr>
            <a:lvl8pPr marL="3429000" indent="-228600" fontAlgn="base">
              <a:spcBef>
                <a:spcPct val="0"/>
              </a:spcBef>
              <a:spcAft>
                <a:spcPct val="0"/>
              </a:spcAft>
              <a:defRPr kumimoji="1" sz="1600">
                <a:solidFill>
                  <a:schemeClr val="tx1"/>
                </a:solidFill>
                <a:latin typeface="Arial" pitchFamily="34" charset="0"/>
                <a:cs typeface="Arial" pitchFamily="34" charset="0"/>
              </a:defRPr>
            </a:lvl8pPr>
            <a:lvl9pPr marL="3886200" indent="-228600" fontAlgn="base">
              <a:spcBef>
                <a:spcPct val="0"/>
              </a:spcBef>
              <a:spcAft>
                <a:spcPct val="0"/>
              </a:spcAft>
              <a:defRPr kumimoji="1" sz="1600">
                <a:solidFill>
                  <a:schemeClr val="tx1"/>
                </a:solidFill>
                <a:latin typeface="Arial" pitchFamily="34" charset="0"/>
                <a:cs typeface="Arial" pitchFamily="34" charset="0"/>
              </a:defRPr>
            </a:lvl9pPr>
          </a:lstStyle>
          <a:p>
            <a:pPr>
              <a:defRPr/>
            </a:pPr>
            <a:endParaRPr kumimoji="0" lang="ru-RU" altLang="ru-RU" smtClean="0"/>
          </a:p>
        </p:txBody>
      </p:sp>
      <p:pic>
        <p:nvPicPr>
          <p:cNvPr id="13316" name="Picture 4"/>
          <p:cNvPicPr>
            <a:picLocks noChangeAspect="1"/>
          </p:cNvPicPr>
          <p:nvPr/>
        </p:nvPicPr>
        <p:blipFill>
          <a:blip r:embed="rId15"/>
          <a:srcRect/>
          <a:stretch>
            <a:fillRect/>
          </a:stretch>
        </p:blipFill>
        <p:spPr bwMode="auto">
          <a:xfrm>
            <a:off x="4030663" y="-4763"/>
            <a:ext cx="5111750" cy="3841751"/>
          </a:xfrm>
          <a:prstGeom prst="rect">
            <a:avLst/>
          </a:prstGeom>
          <a:noFill/>
          <a:ln w="9525">
            <a:noFill/>
            <a:miter lim="800000"/>
            <a:headEnd/>
            <a:tailEnd/>
          </a:ln>
        </p:spPr>
      </p:pic>
      <p:pic>
        <p:nvPicPr>
          <p:cNvPr id="13317" name="Picture 5"/>
          <p:cNvPicPr>
            <a:picLocks noChangeAspect="1"/>
          </p:cNvPicPr>
          <p:nvPr/>
        </p:nvPicPr>
        <p:blipFill>
          <a:blip r:embed="rId16"/>
          <a:srcRect/>
          <a:stretch>
            <a:fillRect/>
          </a:stretch>
        </p:blipFill>
        <p:spPr bwMode="auto">
          <a:xfrm>
            <a:off x="7938" y="3916363"/>
            <a:ext cx="4427537" cy="2936875"/>
          </a:xfrm>
          <a:prstGeom prst="rect">
            <a:avLst/>
          </a:prstGeom>
          <a:noFill/>
          <a:ln w="9525">
            <a:noFill/>
            <a:miter lim="800000"/>
            <a:headEnd/>
            <a:tailEnd/>
          </a:ln>
        </p:spPr>
      </p:pic>
      <p:sp>
        <p:nvSpPr>
          <p:cNvPr id="13318" name="Rectangle 6"/>
          <p:cNvSpPr>
            <a:spLocks noGrp="1" noChangeArrowheads="1"/>
          </p:cNvSpPr>
          <p:nvPr>
            <p:ph type="title"/>
          </p:nvPr>
        </p:nvSpPr>
        <p:spPr bwMode="auto">
          <a:xfrm>
            <a:off x="163513" y="152400"/>
            <a:ext cx="8801100" cy="8636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ru-RU" smtClean="0"/>
              <a:t>Заголовок</a:t>
            </a:r>
          </a:p>
        </p:txBody>
      </p:sp>
      <p:sp>
        <p:nvSpPr>
          <p:cNvPr id="13319" name="Rectangle 7"/>
          <p:cNvSpPr>
            <a:spLocks noGrp="1" noChangeArrowheads="1"/>
          </p:cNvSpPr>
          <p:nvPr>
            <p:ph type="body" idx="1"/>
          </p:nvPr>
        </p:nvSpPr>
        <p:spPr bwMode="auto">
          <a:xfrm>
            <a:off x="179388" y="1160463"/>
            <a:ext cx="8785225" cy="554513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lt1" tx1="dk1" bg2="lt2" tx2="dk2" accent1="accent1" accent2="accent2" accent3="accent3" accent4="accent4" accent5="accent5" accent6="accent6" hlink="hlink" folHlink="folHlink"/>
  <p:sldLayoutIdLst>
    <p:sldLayoutId id="2147483903"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6" r:id="rId12"/>
    <p:sldLayoutId id="2147483907" r:id="rId13"/>
  </p:sldLayoutIdLst>
  <p:transition spd="med">
    <p:fade/>
  </p:transition>
  <p:timing>
    <p:tnLst>
      <p:par>
        <p:cTn id="1" dur="indefinite" restart="never" nodeType="tmRoot"/>
      </p:par>
    </p:tnLst>
  </p:timing>
  <p:txStyles>
    <p:titleStyle>
      <a:lvl1pPr algn="l" rtl="0" eaLnBrk="0" fontAlgn="base" hangingPunct="0">
        <a:spcBef>
          <a:spcPct val="0"/>
        </a:spcBef>
        <a:spcAft>
          <a:spcPct val="0"/>
        </a:spcAft>
        <a:defRPr kumimoji="1" sz="3000" b="1">
          <a:solidFill>
            <a:schemeClr val="tx2"/>
          </a:solidFill>
          <a:latin typeface="+mj-lt"/>
          <a:ea typeface="+mj-ea"/>
          <a:cs typeface="+mj-cs"/>
        </a:defRPr>
      </a:lvl1pPr>
      <a:lvl2pPr algn="l" rtl="0" eaLnBrk="0" fontAlgn="base" hangingPunct="0">
        <a:spcBef>
          <a:spcPct val="0"/>
        </a:spcBef>
        <a:spcAft>
          <a:spcPct val="0"/>
        </a:spcAft>
        <a:defRPr kumimoji="1" sz="3000" b="1">
          <a:solidFill>
            <a:schemeClr val="tx2"/>
          </a:solidFill>
          <a:latin typeface="Arial" charset="0"/>
          <a:ea typeface="Arial" charset="0"/>
          <a:cs typeface="Arial" charset="0"/>
        </a:defRPr>
      </a:lvl2pPr>
      <a:lvl3pPr algn="l" rtl="0" eaLnBrk="0" fontAlgn="base" hangingPunct="0">
        <a:spcBef>
          <a:spcPct val="0"/>
        </a:spcBef>
        <a:spcAft>
          <a:spcPct val="0"/>
        </a:spcAft>
        <a:defRPr kumimoji="1" sz="3000" b="1">
          <a:solidFill>
            <a:schemeClr val="tx2"/>
          </a:solidFill>
          <a:latin typeface="Arial" charset="0"/>
          <a:ea typeface="Arial" charset="0"/>
          <a:cs typeface="Arial" charset="0"/>
        </a:defRPr>
      </a:lvl3pPr>
      <a:lvl4pPr algn="l" rtl="0" eaLnBrk="0" fontAlgn="base" hangingPunct="0">
        <a:spcBef>
          <a:spcPct val="0"/>
        </a:spcBef>
        <a:spcAft>
          <a:spcPct val="0"/>
        </a:spcAft>
        <a:defRPr kumimoji="1" sz="3000" b="1">
          <a:solidFill>
            <a:schemeClr val="tx2"/>
          </a:solidFill>
          <a:latin typeface="Arial" charset="0"/>
          <a:ea typeface="Arial" charset="0"/>
          <a:cs typeface="Arial" charset="0"/>
        </a:defRPr>
      </a:lvl4pPr>
      <a:lvl5pPr algn="l" rtl="0" eaLnBrk="0" fontAlgn="base" hangingPunct="0">
        <a:spcBef>
          <a:spcPct val="0"/>
        </a:spcBef>
        <a:spcAft>
          <a:spcPct val="0"/>
        </a:spcAft>
        <a:defRPr kumimoji="1" sz="3000" b="1">
          <a:solidFill>
            <a:schemeClr val="tx2"/>
          </a:solidFill>
          <a:latin typeface="Arial" charset="0"/>
          <a:ea typeface="Arial" charset="0"/>
          <a:cs typeface="Arial" charset="0"/>
        </a:defRPr>
      </a:lvl5pPr>
      <a:lvl6pPr marL="457200" algn="l" rtl="0" fontAlgn="base">
        <a:spcBef>
          <a:spcPct val="0"/>
        </a:spcBef>
        <a:spcAft>
          <a:spcPct val="0"/>
        </a:spcAft>
        <a:defRPr kumimoji="1" sz="3000" b="1">
          <a:solidFill>
            <a:schemeClr val="tx2"/>
          </a:solidFill>
          <a:latin typeface="Arial" charset="0"/>
          <a:ea typeface="Arial" charset="0"/>
          <a:cs typeface="Arial" charset="0"/>
        </a:defRPr>
      </a:lvl6pPr>
      <a:lvl7pPr marL="914400" algn="l" rtl="0" fontAlgn="base">
        <a:spcBef>
          <a:spcPct val="0"/>
        </a:spcBef>
        <a:spcAft>
          <a:spcPct val="0"/>
        </a:spcAft>
        <a:defRPr kumimoji="1" sz="3000" b="1">
          <a:solidFill>
            <a:schemeClr val="tx2"/>
          </a:solidFill>
          <a:latin typeface="Arial" charset="0"/>
          <a:ea typeface="Arial" charset="0"/>
          <a:cs typeface="Arial" charset="0"/>
        </a:defRPr>
      </a:lvl7pPr>
      <a:lvl8pPr marL="1371600" algn="l" rtl="0" fontAlgn="base">
        <a:spcBef>
          <a:spcPct val="0"/>
        </a:spcBef>
        <a:spcAft>
          <a:spcPct val="0"/>
        </a:spcAft>
        <a:defRPr kumimoji="1" sz="3000" b="1">
          <a:solidFill>
            <a:schemeClr val="tx2"/>
          </a:solidFill>
          <a:latin typeface="Arial" charset="0"/>
          <a:ea typeface="Arial" charset="0"/>
          <a:cs typeface="Arial" charset="0"/>
        </a:defRPr>
      </a:lvl8pPr>
      <a:lvl9pPr marL="1828800" algn="l" rtl="0" fontAlgn="base">
        <a:spcBef>
          <a:spcPct val="0"/>
        </a:spcBef>
        <a:spcAft>
          <a:spcPct val="0"/>
        </a:spcAft>
        <a:defRPr kumimoji="1" sz="3000" b="1">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
        <a:defRPr kumimoji="1" sz="26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Font typeface="Wingdings" pitchFamily="2" charset="2"/>
        <a:buChar char="§"/>
        <a:defRPr kumimoji="1" sz="2400">
          <a:solidFill>
            <a:schemeClr val="tx1"/>
          </a:solidFill>
          <a:latin typeface="+mn-lt"/>
          <a:ea typeface="+mn-ea"/>
          <a:cs typeface="Arial" charset="0"/>
        </a:defRPr>
      </a:lvl2pPr>
      <a:lvl3pPr marL="1143000" indent="-228600" algn="l" rtl="0" eaLnBrk="0" fontAlgn="base" hangingPunct="0">
        <a:spcBef>
          <a:spcPct val="20000"/>
        </a:spcBef>
        <a:spcAft>
          <a:spcPct val="0"/>
        </a:spcAft>
        <a:buClr>
          <a:schemeClr val="tx2"/>
        </a:buClr>
        <a:buFont typeface="Wingdings" pitchFamily="2" charset="2"/>
        <a:buChar char="§"/>
        <a:defRPr kumimoji="1" sz="2200">
          <a:solidFill>
            <a:schemeClr val="tx1"/>
          </a:solidFill>
          <a:latin typeface="+mn-lt"/>
          <a:ea typeface="+mn-ea"/>
          <a:cs typeface="Arial" charset="0"/>
        </a:defRPr>
      </a:lvl3pPr>
      <a:lvl4pPr marL="1600200" indent="-228600" algn="l" rtl="0" eaLnBrk="0" fontAlgn="base" hangingPunct="0">
        <a:spcBef>
          <a:spcPct val="20000"/>
        </a:spcBef>
        <a:spcAft>
          <a:spcPct val="0"/>
        </a:spcAft>
        <a:buClr>
          <a:schemeClr val="tx2"/>
        </a:buClr>
        <a:buFont typeface="Wingdings" pitchFamily="2" charset="2"/>
        <a:buChar char="§"/>
        <a:defRPr kumimoji="1" sz="2000">
          <a:solidFill>
            <a:schemeClr val="tx1"/>
          </a:solidFill>
          <a:latin typeface="+mn-lt"/>
          <a:ea typeface="+mn-ea"/>
          <a:cs typeface="Arial" charset="0"/>
        </a:defRPr>
      </a:lvl4pPr>
      <a:lvl5pPr marL="2057400" indent="-228600" algn="l" rtl="0" eaLnBrk="0" fontAlgn="base" hangingPunct="0">
        <a:spcBef>
          <a:spcPct val="20000"/>
        </a:spcBef>
        <a:spcAft>
          <a:spcPct val="0"/>
        </a:spcAft>
        <a:buClr>
          <a:schemeClr val="tx2"/>
        </a:buClr>
        <a:buFont typeface="Wingdings" pitchFamily="2" charset="2"/>
        <a:buChar char="§"/>
        <a:defRPr kumimoji="1" sz="2000">
          <a:solidFill>
            <a:schemeClr val="tx1"/>
          </a:solidFill>
          <a:latin typeface="+mn-lt"/>
          <a:ea typeface="+mn-ea"/>
          <a:cs typeface="Arial" charset="0"/>
        </a:defRPr>
      </a:lvl5pPr>
      <a:lvl6pPr marL="25146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6pPr>
      <a:lvl7pPr marL="29718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7pPr>
      <a:lvl8pPr marL="34290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8pPr>
      <a:lvl9pPr marL="38862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bwMode="auto">
          <a:xfrm>
            <a:off x="163513" y="152400"/>
            <a:ext cx="8801100" cy="863600"/>
          </a:xfrm>
          <a:prstGeom prst="rect">
            <a:avLst/>
          </a:prstGeom>
          <a:noFill/>
          <a:ln w="9525">
            <a:noFill/>
            <a:miter lim="800000"/>
            <a:headEnd/>
            <a:tailEnd/>
          </a:ln>
        </p:spPr>
        <p:txBody>
          <a:bodyPr vert="horz" wrap="square" lIns="0" tIns="45720" rIns="0" bIns="45720" numCol="1" anchor="ctr" anchorCtr="0" compatLnSpc="1">
            <a:prstTxWarp prst="textNoShape">
              <a:avLst/>
            </a:prstTxWarp>
          </a:bodyPr>
          <a:lstStyle/>
          <a:p>
            <a:pPr lvl="0"/>
            <a:r>
              <a:rPr lang="ru-RU" smtClean="0"/>
              <a:t>Заголовок</a:t>
            </a:r>
          </a:p>
        </p:txBody>
      </p:sp>
      <p:sp>
        <p:nvSpPr>
          <p:cNvPr id="14339" name="Rectangle 7"/>
          <p:cNvSpPr>
            <a:spLocks noGrp="1" noChangeArrowheads="1"/>
          </p:cNvSpPr>
          <p:nvPr>
            <p:ph type="body" idx="1"/>
          </p:nvPr>
        </p:nvSpPr>
        <p:spPr bwMode="auto">
          <a:xfrm>
            <a:off x="179388" y="1160463"/>
            <a:ext cx="8785225" cy="5113337"/>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lt1" tx1="dk1" bg2="lt2" tx2="dk2" accent1="accent1" accent2="accent2" accent3="accent3" accent4="accent4" accent5="accent5" accent6="accent6" hlink="hlink" folHlink="folHlink"/>
  <p:sldLayoutIdLst>
    <p:sldLayoutId id="2147483904" r:id="rId1"/>
    <p:sldLayoutId id="2147483905" r:id="rId2"/>
  </p:sldLayoutIdLst>
  <p:transition spd="med">
    <p:fade/>
  </p:transition>
  <p:timing>
    <p:tnLst>
      <p:par>
        <p:cTn id="1" dur="indefinite" restart="never" nodeType="tmRoot"/>
      </p:par>
    </p:tnLst>
  </p:timing>
  <p:txStyles>
    <p:titleStyle>
      <a:lvl1pPr algn="l" rtl="0" eaLnBrk="0" fontAlgn="base" hangingPunct="0">
        <a:spcBef>
          <a:spcPct val="0"/>
        </a:spcBef>
        <a:spcAft>
          <a:spcPct val="0"/>
        </a:spcAft>
        <a:defRPr kumimoji="1" sz="3000" b="1">
          <a:solidFill>
            <a:schemeClr val="tx2"/>
          </a:solidFill>
          <a:latin typeface="Arial" charset="0"/>
          <a:ea typeface="Arial" charset="0"/>
          <a:cs typeface="Arial" charset="0"/>
        </a:defRPr>
      </a:lvl1pPr>
      <a:lvl2pPr algn="l" rtl="0" eaLnBrk="0" fontAlgn="base" hangingPunct="0">
        <a:spcBef>
          <a:spcPct val="0"/>
        </a:spcBef>
        <a:spcAft>
          <a:spcPct val="0"/>
        </a:spcAft>
        <a:defRPr kumimoji="1" sz="3000" b="1">
          <a:solidFill>
            <a:schemeClr val="tx2"/>
          </a:solidFill>
          <a:latin typeface="Arial" charset="0"/>
          <a:ea typeface="Arial" charset="0"/>
          <a:cs typeface="Arial" charset="0"/>
        </a:defRPr>
      </a:lvl2pPr>
      <a:lvl3pPr algn="l" rtl="0" eaLnBrk="0" fontAlgn="base" hangingPunct="0">
        <a:spcBef>
          <a:spcPct val="0"/>
        </a:spcBef>
        <a:spcAft>
          <a:spcPct val="0"/>
        </a:spcAft>
        <a:defRPr kumimoji="1" sz="3000" b="1">
          <a:solidFill>
            <a:schemeClr val="tx2"/>
          </a:solidFill>
          <a:latin typeface="Arial" charset="0"/>
          <a:ea typeface="Arial" charset="0"/>
          <a:cs typeface="Arial" charset="0"/>
        </a:defRPr>
      </a:lvl3pPr>
      <a:lvl4pPr algn="l" rtl="0" eaLnBrk="0" fontAlgn="base" hangingPunct="0">
        <a:spcBef>
          <a:spcPct val="0"/>
        </a:spcBef>
        <a:spcAft>
          <a:spcPct val="0"/>
        </a:spcAft>
        <a:defRPr kumimoji="1" sz="3000" b="1">
          <a:solidFill>
            <a:schemeClr val="tx2"/>
          </a:solidFill>
          <a:latin typeface="Arial" charset="0"/>
          <a:ea typeface="Arial" charset="0"/>
          <a:cs typeface="Arial" charset="0"/>
        </a:defRPr>
      </a:lvl4pPr>
      <a:lvl5pPr algn="l" rtl="0" eaLnBrk="0" fontAlgn="base" hangingPunct="0">
        <a:spcBef>
          <a:spcPct val="0"/>
        </a:spcBef>
        <a:spcAft>
          <a:spcPct val="0"/>
        </a:spcAft>
        <a:defRPr kumimoji="1" sz="3000" b="1">
          <a:solidFill>
            <a:schemeClr val="tx2"/>
          </a:solidFill>
          <a:latin typeface="Arial" charset="0"/>
          <a:ea typeface="Arial" charset="0"/>
          <a:cs typeface="Arial" charset="0"/>
        </a:defRPr>
      </a:lvl5pPr>
      <a:lvl6pPr marL="457200" algn="l" rtl="0" fontAlgn="base">
        <a:spcBef>
          <a:spcPct val="0"/>
        </a:spcBef>
        <a:spcAft>
          <a:spcPct val="0"/>
        </a:spcAft>
        <a:defRPr kumimoji="1" sz="3000" b="1">
          <a:solidFill>
            <a:schemeClr val="tx2"/>
          </a:solidFill>
          <a:latin typeface="Arial" charset="0"/>
          <a:ea typeface="Arial" charset="0"/>
          <a:cs typeface="Arial" charset="0"/>
        </a:defRPr>
      </a:lvl6pPr>
      <a:lvl7pPr marL="914400" algn="l" rtl="0" fontAlgn="base">
        <a:spcBef>
          <a:spcPct val="0"/>
        </a:spcBef>
        <a:spcAft>
          <a:spcPct val="0"/>
        </a:spcAft>
        <a:defRPr kumimoji="1" sz="3000" b="1">
          <a:solidFill>
            <a:schemeClr val="tx2"/>
          </a:solidFill>
          <a:latin typeface="Arial" charset="0"/>
          <a:ea typeface="Arial" charset="0"/>
          <a:cs typeface="Arial" charset="0"/>
        </a:defRPr>
      </a:lvl7pPr>
      <a:lvl8pPr marL="1371600" algn="l" rtl="0" fontAlgn="base">
        <a:spcBef>
          <a:spcPct val="0"/>
        </a:spcBef>
        <a:spcAft>
          <a:spcPct val="0"/>
        </a:spcAft>
        <a:defRPr kumimoji="1" sz="3000" b="1">
          <a:solidFill>
            <a:schemeClr val="tx2"/>
          </a:solidFill>
          <a:latin typeface="Arial" charset="0"/>
          <a:ea typeface="Arial" charset="0"/>
          <a:cs typeface="Arial" charset="0"/>
        </a:defRPr>
      </a:lvl8pPr>
      <a:lvl9pPr marL="1828800" algn="l" rtl="0" fontAlgn="base">
        <a:spcBef>
          <a:spcPct val="0"/>
        </a:spcBef>
        <a:spcAft>
          <a:spcPct val="0"/>
        </a:spcAft>
        <a:defRPr kumimoji="1" sz="3000" b="1">
          <a:solidFill>
            <a:schemeClr val="tx2"/>
          </a:solidFill>
          <a:latin typeface="Arial" charset="0"/>
          <a:ea typeface="Arial" charset="0"/>
          <a:cs typeface="Arial" charset="0"/>
        </a:defRPr>
      </a:lvl9pPr>
    </p:titleStyle>
    <p:bodyStyle>
      <a:lvl1pPr marL="342900" indent="-342900" algn="l" rtl="0" eaLnBrk="0" fontAlgn="base" hangingPunct="0">
        <a:spcBef>
          <a:spcPct val="20000"/>
        </a:spcBef>
        <a:spcAft>
          <a:spcPct val="0"/>
        </a:spcAft>
        <a:buClr>
          <a:schemeClr val="tx2"/>
        </a:buClr>
        <a:buFont typeface="Wingdings" pitchFamily="2" charset="2"/>
        <a:buChar char="§"/>
        <a:defRPr kumimoji="1" sz="2600">
          <a:solidFill>
            <a:schemeClr val="tx1"/>
          </a:solidFill>
          <a:latin typeface="Arial" charset="0"/>
          <a:ea typeface="Arial" charset="0"/>
          <a:cs typeface="Arial" charset="0"/>
        </a:defRPr>
      </a:lvl1pPr>
      <a:lvl2pPr marL="742950" indent="-285750" algn="l" rtl="0" eaLnBrk="0" fontAlgn="base" hangingPunct="0">
        <a:spcBef>
          <a:spcPct val="20000"/>
        </a:spcBef>
        <a:spcAft>
          <a:spcPct val="0"/>
        </a:spcAft>
        <a:buClr>
          <a:schemeClr val="tx2"/>
        </a:buClr>
        <a:buFont typeface="Wingdings" pitchFamily="2" charset="2"/>
        <a:buChar char="§"/>
        <a:defRPr kumimoji="1" sz="2400">
          <a:solidFill>
            <a:schemeClr val="tx1"/>
          </a:solidFill>
          <a:latin typeface="Arial" charset="0"/>
          <a:ea typeface="Arial" charset="0"/>
          <a:cs typeface="Arial" charset="0"/>
        </a:defRPr>
      </a:lvl2pPr>
      <a:lvl3pPr marL="1143000" indent="-228600" algn="l" rtl="0" eaLnBrk="0" fontAlgn="base" hangingPunct="0">
        <a:spcBef>
          <a:spcPct val="20000"/>
        </a:spcBef>
        <a:spcAft>
          <a:spcPct val="0"/>
        </a:spcAft>
        <a:buClr>
          <a:schemeClr val="tx2"/>
        </a:buClr>
        <a:buFont typeface="Wingdings" pitchFamily="2" charset="2"/>
        <a:buChar char="§"/>
        <a:defRPr kumimoji="1" sz="2200">
          <a:solidFill>
            <a:schemeClr val="tx1"/>
          </a:solidFill>
          <a:latin typeface="Arial" charset="0"/>
          <a:ea typeface="Arial" charset="0"/>
          <a:cs typeface="Arial" charset="0"/>
        </a:defRPr>
      </a:lvl3pPr>
      <a:lvl4pPr marL="1600200" indent="-228600" algn="l" rtl="0" eaLnBrk="0" fontAlgn="base" hangingPunct="0">
        <a:spcBef>
          <a:spcPct val="20000"/>
        </a:spcBef>
        <a:spcAft>
          <a:spcPct val="0"/>
        </a:spcAft>
        <a:buClr>
          <a:schemeClr val="tx2"/>
        </a:buClr>
        <a:buFont typeface="Wingdings" pitchFamily="2" charset="2"/>
        <a:buChar char="§"/>
        <a:defRPr kumimoji="1" sz="2000">
          <a:solidFill>
            <a:schemeClr val="tx1"/>
          </a:solidFill>
          <a:latin typeface="Arial" charset="0"/>
          <a:ea typeface="Arial" charset="0"/>
          <a:cs typeface="Arial" charset="0"/>
        </a:defRPr>
      </a:lvl4pPr>
      <a:lvl5pPr marL="2057400" indent="-228600" algn="l" rtl="0" eaLnBrk="0" fontAlgn="base" hangingPunct="0">
        <a:spcBef>
          <a:spcPct val="20000"/>
        </a:spcBef>
        <a:spcAft>
          <a:spcPct val="0"/>
        </a:spcAft>
        <a:buClr>
          <a:schemeClr val="tx2"/>
        </a:buClr>
        <a:buFont typeface="Wingdings" pitchFamily="2" charset="2"/>
        <a:buChar char="§"/>
        <a:defRPr kumimoji="1" sz="2000">
          <a:solidFill>
            <a:schemeClr val="tx1"/>
          </a:solidFill>
          <a:latin typeface="Arial" charset="0"/>
          <a:ea typeface="Arial" charset="0"/>
          <a:cs typeface="Arial" charset="0"/>
        </a:defRPr>
      </a:lvl5pPr>
      <a:lvl6pPr marL="25146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6pPr>
      <a:lvl7pPr marL="29718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7pPr>
      <a:lvl8pPr marL="34290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8pPr>
      <a:lvl9pPr marL="3886200" indent="-228600" algn="l" rtl="0" fontAlgn="base">
        <a:spcBef>
          <a:spcPct val="20000"/>
        </a:spcBef>
        <a:spcAft>
          <a:spcPct val="0"/>
        </a:spcAft>
        <a:buClr>
          <a:schemeClr val="tx2"/>
        </a:buClr>
        <a:buFont typeface="Wingdings" charset="0"/>
        <a:buChar char="§"/>
        <a:defRPr kumimoji="1">
          <a:solidFill>
            <a:schemeClr val="tx1"/>
          </a:solidFill>
          <a:latin typeface="+mn-lt"/>
          <a:ea typeface="+mn-ea"/>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7.svg"/><Relationship Id="rId5" Type="http://schemas.openxmlformats.org/officeDocument/2006/relationships/image" Target="../media/image17.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file:///C:\Users\User\Desktop\&#1054;&#1073;&#1088;&#1072;&#1079;&#1094;&#1099;%20&#1044;&#1086;&#1082;&#1091;&#1084;&#1077;&#1085;&#1090;&#1086;&#1074;%20&#1087;&#1086;%20&#1054;&#1058;\&#1046;&#1091;&#1088;&#1085;&#1072;&#1083;%20&#1088;&#1077;&#1075;&#1080;&#1089;&#1090;&#1088;&#1072;&#1094;&#1080;&#1080;%20&#1074;&#1074;&#1086;&#1076;&#1085;&#1086;&#1075;&#1086;%20&#1080;&#1085;&#1089;&#1090;&#1088;&#1091;&#1082;&#1090;&#1072;&#1078;&#1072;.doc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file:///C:\Users\Inspector\Desktop\&#1051;&#1077;&#1082;&#1094;&#1080;&#1103;\&#1055;&#1088;&#1080;&#1084;&#1077;&#1088;&#1085;&#1072;&#1103;%20&#1092;&#1086;&#1088;&#1084;&#1072;%20&#1087;&#1077;&#1088;&#1077;&#1095;&#1085;&#1103;%20&#1087;&#1088;&#1086;&#1092;&#1077;&#1089;&#1089;&#1080;&#1081;%20&#1080;%20&#1076;&#1086;&#1083;&#1078;&#1085;&#1086;&#1089;&#1090;&#1077;&#1081;%20&#1088;&#1072;&#1073;&#1086;&#1090;&#1085;&#1080;&#1082;&#1086;&#1074;%20&#1086;&#1089;&#1074;&#1086;&#1073;&#1086;&#1078;&#1076;&#1077;&#1085;&#1085;&#1099;&#1093;%20&#1086;&#1090;%20&#1087;&#1088;&#1086;&#1093;&#1086;.rtf" TargetMode="Externa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file:///C:\Users\User\Desktop\&#1054;&#1073;&#1088;&#1072;&#1079;&#1094;&#1099;%20&#1044;&#1086;&#1082;&#1091;&#1084;&#1077;&#1085;&#1090;&#1086;&#1074;%20&#1087;&#1086;%20&#1054;&#1058;\&#1046;&#1091;&#1088;&#1085;&#1072;&#1083;&#160;&#1088;&#1077;&#1075;&#1080;&#1089;&#1090;&#1088;&#1072;&#1094;&#1080;&#1080;%20&#1080;&#1085;&#1089;&#1090;&#1088;&#1091;&#1082;&#1090;&#1072;&#1078;&#1077;&#1081;%20&#1087;&#1086;%20&#1086;&#1093;&#1088;&#1072;&#1085;&#1077;%20&#1090;&#1088;&#1091;&#1076;&#1072;%20&#1085;&#1072;%20&#1088;&#1072;&#1073;&#1086;&#1095;&#1077;&#1084;%20&#1084;&#1077;&#1089;&#1090;&#1077;%20&#1080;%20&#1094;&#1077;&#1083;&#1077;&#1074;&#1086;&#1075;&#1086;%20&#1080;&#1085;&#1089;&#1090;&#1088;&#1091;&#1082;&#1090;&#1072;&#1078;&#1072;.docx" TargetMode="Externa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38.xml.rels><?xml version="1.0" encoding="UTF-8" standalone="yes"?>
<Relationships xmlns="http://schemas.openxmlformats.org/package/2006/relationships"><Relationship Id="rId2" Type="http://schemas.openxmlformats.org/officeDocument/2006/relationships/hyperlink" Target="https://e.otruda.ru/npd-doc?npmid=99&amp;npid=727688582&amp;anchor=XA00MBK2NE"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e.otruda.ru/npd-doc?npmid=99&amp;npid=573068704&amp;anchor=XA00M9K2N6"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file:///C:\Users\User\Desktop\&#1052;&#1077;&#1090;&#1086;&#1076;&#1080;&#1095;&#1082;&#1072;%20&#1087;&#1086;%20&#1086;&#1073;&#1091;&#1095;&#1077;&#1085;&#1080;&#1102;%20&#1088;&#1072;&#1073;&#1086;&#1090;&#1085;&#1080;&#1082;&#1086;&#1074;%20&#1057;&#1048;&#1047;\&#1055;&#1088;&#1086;&#1090;&#1086;&#1082;&#1086;&#1083;.docx" TargetMode="Externa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6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e.otruda.ru/npd-doc?npmid=99&amp;npid=727688582&amp;anchor=ZAP2C4Q3KN" TargetMode="External"/><Relationship Id="rId2" Type="http://schemas.openxmlformats.org/officeDocument/2006/relationships/hyperlink" Target="https://e.otruda.ru/npd-doc?npmid=99&amp;npid=578317618&amp;anchor=XA00MDO2NU" TargetMode="Externa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hyperlink" Target="https://www.consultant.ru/document/cons_doc_LAW_428050/" TargetMode="External"/><Relationship Id="rId2" Type="http://schemas.openxmlformats.org/officeDocument/2006/relationships/hyperlink" Target="https://ohranatruda.ru/news/899/592334/" TargetMode="Externa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04" name="Picture 4" descr="C:\Users\User\Downloads\IMG-20240912-WA0012 (2).jpg"/>
          <p:cNvPicPr>
            <a:picLocks noChangeAspect="1" noChangeArrowheads="1"/>
          </p:cNvPicPr>
          <p:nvPr/>
        </p:nvPicPr>
        <p:blipFill>
          <a:blip r:embed="rId2"/>
          <a:srcRect/>
          <a:stretch>
            <a:fillRect/>
          </a:stretch>
        </p:blipFill>
        <p:spPr bwMode="auto">
          <a:xfrm>
            <a:off x="1151620" y="1016732"/>
            <a:ext cx="2889834" cy="3526789"/>
          </a:xfrm>
          <a:prstGeom prst="rect">
            <a:avLst/>
          </a:prstGeom>
          <a:noFill/>
        </p:spPr>
      </p:pic>
      <p:sp>
        <p:nvSpPr>
          <p:cNvPr id="5" name="Прямоугольник 4"/>
          <p:cNvSpPr/>
          <p:nvPr/>
        </p:nvSpPr>
        <p:spPr>
          <a:xfrm>
            <a:off x="1151620" y="4077072"/>
            <a:ext cx="5040560" cy="2800767"/>
          </a:xfrm>
          <a:prstGeom prst="rect">
            <a:avLst/>
          </a:prstGeom>
        </p:spPr>
        <p:txBody>
          <a:bodyPr wrap="square">
            <a:spAutoFit/>
          </a:bodyPr>
          <a:lstStyle/>
          <a:p>
            <a:pPr algn="ctr"/>
            <a:r>
              <a:rPr lang="ru-RU" b="1" dirty="0" smtClean="0">
                <a:latin typeface="Bahnschrift Light Condensed" pitchFamily="34" charset="0"/>
              </a:rPr>
              <a:t>                                 </a:t>
            </a:r>
            <a:endParaRPr lang="en-US" b="1" dirty="0" smtClean="0">
              <a:latin typeface="Bahnschrift Light Condensed" pitchFamily="34" charset="0"/>
            </a:endParaRPr>
          </a:p>
          <a:p>
            <a:pPr algn="ctr"/>
            <a:r>
              <a:rPr lang="ru-RU" b="1" dirty="0" smtClean="0">
                <a:latin typeface="Bahnschrift Light Condensed" pitchFamily="34" charset="0"/>
              </a:rPr>
              <a:t> </a:t>
            </a:r>
          </a:p>
          <a:p>
            <a:pPr algn="ctr"/>
            <a:r>
              <a:rPr lang="ru-RU" b="1" dirty="0" smtClean="0">
                <a:latin typeface="Bahnschrift Light Condensed" pitchFamily="34" charset="0"/>
              </a:rPr>
              <a:t>Мария Цариценко</a:t>
            </a:r>
            <a:endParaRPr lang="en-US" b="1" dirty="0" smtClean="0">
              <a:latin typeface="Bahnschrift Light Condensed" pitchFamily="34" charset="0"/>
            </a:endParaRPr>
          </a:p>
          <a:p>
            <a:pPr algn="ctr"/>
            <a:endParaRPr lang="ru-RU" b="1" dirty="0" smtClean="0">
              <a:latin typeface="Bahnschrift Light Condensed" pitchFamily="34" charset="0"/>
            </a:endParaRPr>
          </a:p>
          <a:p>
            <a:pPr algn="just"/>
            <a:r>
              <a:rPr lang="ru-RU" b="1" dirty="0" smtClean="0">
                <a:latin typeface="Bahnschrift Light Condensed" pitchFamily="34" charset="0"/>
              </a:rPr>
              <a:t>Заместитель заведующего отдела правовой работы и охраны труда -технический инспектор труда Региональной общественной организации Московской городской организации Общероссийского профессионального союза работников государственных учреждений и общественного обслуживания РФ, советник государственной гражданской службы Российской Федерации 3 класса., автор статей по вопросам охраны труда</a:t>
            </a:r>
            <a:endParaRPr lang="ru-RU" b="1" dirty="0">
              <a:latin typeface="Bahnschrift Light Condensed" pitchFamily="34" charset="0"/>
            </a:endParaRPr>
          </a:p>
        </p:txBody>
      </p:sp>
      <p:pic>
        <p:nvPicPr>
          <p:cNvPr id="6" name="Picture 2" descr="https://mgoprofgos.ru/new_files/2020-09/20200923_0_0_6946.png"/>
          <p:cNvPicPr>
            <a:picLocks noChangeAspect="1" noChangeArrowheads="1"/>
          </p:cNvPicPr>
          <p:nvPr/>
        </p:nvPicPr>
        <p:blipFill>
          <a:blip r:embed="rId3"/>
          <a:srcRect/>
          <a:stretch>
            <a:fillRect/>
          </a:stretch>
        </p:blipFill>
        <p:spPr bwMode="auto">
          <a:xfrm>
            <a:off x="5089229" y="1016732"/>
            <a:ext cx="2781972" cy="2376264"/>
          </a:xfrm>
          <a:prstGeom prst="rect">
            <a:avLst/>
          </a:prstGeom>
          <a:noFill/>
        </p:spPr>
      </p:pic>
      <p:pic>
        <p:nvPicPr>
          <p:cNvPr id="7" name="object 9"/>
          <p:cNvPicPr/>
          <p:nvPr/>
        </p:nvPicPr>
        <p:blipFill>
          <a:blip r:embed="rId4" cstate="print"/>
          <a:stretch>
            <a:fillRect/>
          </a:stretch>
        </p:blipFill>
        <p:spPr>
          <a:xfrm>
            <a:off x="-1" y="1"/>
            <a:ext cx="9144001" cy="872716"/>
          </a:xfrm>
          <a:prstGeom prst="rect">
            <a:avLst/>
          </a:prstGeom>
        </p:spPr>
      </p:pic>
      <p:pic>
        <p:nvPicPr>
          <p:cNvPr id="9" name="object 5"/>
          <p:cNvPicPr/>
          <p:nvPr/>
        </p:nvPicPr>
        <p:blipFill>
          <a:blip r:embed="rId5" cstate="print"/>
          <a:stretch>
            <a:fillRect/>
          </a:stretch>
        </p:blipFill>
        <p:spPr>
          <a:xfrm>
            <a:off x="0" y="872717"/>
            <a:ext cx="719573" cy="5985283"/>
          </a:xfrm>
          <a:prstGeom prst="rect">
            <a:avLst/>
          </a:prstGeom>
          <a:solidFill>
            <a:srgbClr val="866081">
              <a:alpha val="66000"/>
            </a:srgbClr>
          </a:solidFill>
        </p:spPr>
      </p:pic>
      <p:pic>
        <p:nvPicPr>
          <p:cNvPr id="10" name="object 5"/>
          <p:cNvPicPr/>
          <p:nvPr/>
        </p:nvPicPr>
        <p:blipFill>
          <a:blip r:embed="rId5" cstate="print"/>
          <a:stretch>
            <a:fillRect/>
          </a:stretch>
        </p:blipFill>
        <p:spPr>
          <a:xfrm>
            <a:off x="8424427" y="892556"/>
            <a:ext cx="719573" cy="5985283"/>
          </a:xfrm>
          <a:prstGeom prst="rect">
            <a:avLst/>
          </a:prstGeom>
          <a:solidFill>
            <a:srgbClr val="866081">
              <a:alpha val="66000"/>
            </a:srgbClr>
          </a:solidFill>
        </p:spPr>
      </p:pic>
      <p:sp>
        <p:nvSpPr>
          <p:cNvPr id="8" name="Прямоугольник 7"/>
          <p:cNvSpPr/>
          <p:nvPr/>
        </p:nvSpPr>
        <p:spPr>
          <a:xfrm>
            <a:off x="4463988" y="3429000"/>
            <a:ext cx="3780420" cy="1446550"/>
          </a:xfrm>
          <a:prstGeom prst="rect">
            <a:avLst/>
          </a:prstGeom>
        </p:spPr>
        <p:txBody>
          <a:bodyPr wrap="square">
            <a:spAutoFit/>
          </a:bodyPr>
          <a:lstStyle/>
          <a:p>
            <a:pPr algn="ctr"/>
            <a:r>
              <a:rPr lang="ru-RU" sz="4400" b="1" dirty="0" smtClean="0">
                <a:solidFill>
                  <a:schemeClr val="accent2">
                    <a:lumMod val="75000"/>
                  </a:schemeClr>
                </a:solidFill>
                <a:latin typeface="Bahnschrift Light Condensed" pitchFamily="34" charset="0"/>
              </a:rPr>
              <a:t>Основы охраны труда</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descr="&amp;Kcy;&amp;ocy;&amp;scy;&amp;tcy;&amp;yucy;&amp;mcy; "/>
          <p:cNvSpPr>
            <a:spLocks noChangeAspect="1" noChangeArrowheads="1"/>
          </p:cNvSpPr>
          <p:nvPr/>
        </p:nvSpPr>
        <p:spPr bwMode="auto">
          <a:xfrm>
            <a:off x="4441826" y="3290890"/>
            <a:ext cx="260350" cy="276225"/>
          </a:xfrm>
          <a:prstGeom prst="rect">
            <a:avLst/>
          </a:prstGeom>
          <a:noFill/>
          <a:ln w="9525">
            <a:noFill/>
            <a:miter lim="800000"/>
            <a:headEnd/>
            <a:tailEnd/>
          </a:ln>
        </p:spPr>
        <p:txBody>
          <a:bodyPr/>
          <a:lstStyle/>
          <a:p>
            <a:endParaRPr lang="ru-RU" dirty="0"/>
          </a:p>
        </p:txBody>
      </p:sp>
      <p:pic>
        <p:nvPicPr>
          <p:cNvPr id="18438" name="Picture 6" descr="okhrana-truda"/>
          <p:cNvPicPr>
            <a:picLocks noChangeAspect="1" noChangeArrowheads="1"/>
          </p:cNvPicPr>
          <p:nvPr/>
        </p:nvPicPr>
        <p:blipFill>
          <a:blip r:embed="rId3"/>
          <a:srcRect/>
          <a:stretch>
            <a:fillRect/>
          </a:stretch>
        </p:blipFill>
        <p:spPr bwMode="auto">
          <a:xfrm>
            <a:off x="5228925" y="1636294"/>
            <a:ext cx="3722571" cy="4292868"/>
          </a:xfrm>
          <a:prstGeom prst="rect">
            <a:avLst/>
          </a:prstGeom>
          <a:noFill/>
          <a:ln w="9525">
            <a:noFill/>
            <a:miter lim="800000"/>
            <a:headEnd/>
            <a:tailEnd/>
          </a:ln>
        </p:spPr>
      </p:pic>
      <p:sp>
        <p:nvSpPr>
          <p:cNvPr id="18439" name="Прямоугольник 3"/>
          <p:cNvSpPr>
            <a:spLocks noChangeArrowheads="1"/>
          </p:cNvSpPr>
          <p:nvPr/>
        </p:nvSpPr>
        <p:spPr bwMode="auto">
          <a:xfrm>
            <a:off x="122721" y="872716"/>
            <a:ext cx="5277372" cy="5130136"/>
          </a:xfrm>
          <a:prstGeom prst="rect">
            <a:avLst/>
          </a:prstGeom>
          <a:noFill/>
          <a:ln w="9525">
            <a:noFill/>
            <a:miter lim="800000"/>
            <a:headEnd/>
            <a:tailEnd/>
          </a:ln>
        </p:spPr>
        <p:txBody>
          <a:bodyPr wrap="square" lIns="81802" tIns="40901" rIns="81802" bIns="40901">
            <a:spAutoFit/>
          </a:bodyPr>
          <a:lstStyle/>
          <a:p>
            <a:pPr algn="ctr" defTabSz="819150"/>
            <a:r>
              <a:rPr lang="ru-RU" sz="4000" b="1" dirty="0" smtClean="0">
                <a:solidFill>
                  <a:srgbClr val="003964"/>
                </a:solidFill>
                <a:latin typeface="Bahnschrift Light Condensed" pitchFamily="34" charset="0"/>
              </a:rPr>
              <a:t>Охрана </a:t>
            </a:r>
            <a:r>
              <a:rPr lang="ru-RU" sz="4000" b="1" dirty="0" smtClean="0">
                <a:solidFill>
                  <a:srgbClr val="002060"/>
                </a:solidFill>
                <a:latin typeface="Bahnschrift Light Condensed" pitchFamily="34" charset="0"/>
                <a:cs typeface="Times New Roman" pitchFamily="18" charset="0"/>
              </a:rPr>
              <a:t>труда – это </a:t>
            </a:r>
            <a:r>
              <a:rPr lang="ru-RU" sz="4000" b="1" dirty="0" smtClean="0">
                <a:solidFill>
                  <a:srgbClr val="20365D"/>
                </a:solidFill>
                <a:latin typeface="Bahnschrift Light Condensed" pitchFamily="34" charset="0"/>
              </a:rPr>
              <a:t>система </a:t>
            </a:r>
            <a:r>
              <a:rPr lang="ru-RU" sz="4000" b="1" dirty="0">
                <a:solidFill>
                  <a:srgbClr val="20365D"/>
                </a:solidFill>
                <a:latin typeface="Bahnschrift Light Condensed" pitchFamily="34" charset="0"/>
              </a:rPr>
              <a:t>сохранения жизни </a:t>
            </a:r>
            <a:r>
              <a:rPr lang="ru-RU" sz="4000" b="1" dirty="0" smtClean="0">
                <a:solidFill>
                  <a:srgbClr val="20365D"/>
                </a:solidFill>
                <a:latin typeface="Bahnschrift Light Condensed" pitchFamily="34" charset="0"/>
              </a:rPr>
              <a:t>и здоровья </a:t>
            </a:r>
            <a:r>
              <a:rPr lang="ru-RU" sz="4000" b="1" dirty="0">
                <a:solidFill>
                  <a:srgbClr val="20365D"/>
                </a:solidFill>
                <a:latin typeface="Bahnschrift Light Condensed" pitchFamily="34" charset="0"/>
              </a:rPr>
              <a:t>работников </a:t>
            </a:r>
            <a:r>
              <a:rPr lang="ru-RU" sz="4000" b="1" dirty="0" smtClean="0">
                <a:solidFill>
                  <a:srgbClr val="20365D"/>
                </a:solidFill>
                <a:latin typeface="Bahnschrift Light Condensed" pitchFamily="34" charset="0"/>
              </a:rPr>
              <a:t>в процессе их трудовой деятельности.</a:t>
            </a:r>
          </a:p>
          <a:p>
            <a:pPr algn="just" defTabSz="819150"/>
            <a:endParaRPr lang="ru-RU" sz="3200" b="1" dirty="0" smtClean="0">
              <a:solidFill>
                <a:srgbClr val="20365D"/>
              </a:solidFill>
              <a:latin typeface="Bahnschrift Light Condensed" pitchFamily="34" charset="0"/>
            </a:endParaRPr>
          </a:p>
          <a:p>
            <a:pPr algn="just" defTabSz="819150"/>
            <a:r>
              <a:rPr lang="ru-RU" sz="3200" b="1" dirty="0" smtClean="0">
                <a:solidFill>
                  <a:srgbClr val="20365D"/>
                </a:solidFill>
                <a:latin typeface="Bahnschrift Light Condensed" pitchFamily="34" charset="0"/>
              </a:rPr>
              <a:t> </a:t>
            </a:r>
          </a:p>
          <a:p>
            <a:pPr algn="just" defTabSz="819150"/>
            <a:endParaRPr lang="ru-RU" sz="3200" b="1" dirty="0" smtClean="0">
              <a:solidFill>
                <a:srgbClr val="20365D"/>
              </a:solidFill>
              <a:latin typeface="Bahnschrift Light Condensed" pitchFamily="34" charset="0"/>
            </a:endParaRPr>
          </a:p>
          <a:p>
            <a:pPr algn="just" defTabSz="819150"/>
            <a:endParaRPr lang="ru-RU" sz="3200" b="1" dirty="0">
              <a:solidFill>
                <a:srgbClr val="20365D"/>
              </a:solidFill>
              <a:latin typeface="Bahnschrift Light Condensed" pitchFamily="34" charset="0"/>
            </a:endParaRPr>
          </a:p>
        </p:txBody>
      </p:sp>
      <p:sp>
        <p:nvSpPr>
          <p:cNvPr id="204801" name="Rectangle 1"/>
          <p:cNvSpPr>
            <a:spLocks noChangeArrowheads="1"/>
          </p:cNvSpPr>
          <p:nvPr/>
        </p:nvSpPr>
        <p:spPr bwMode="auto">
          <a:xfrm>
            <a:off x="201613" y="-487364"/>
            <a:ext cx="9001125" cy="21236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endParaRPr lang="ru-RU" sz="2400" b="1" dirty="0" smtClean="0">
              <a:solidFill>
                <a:schemeClr val="accent2">
                  <a:lumMod val="75000"/>
                </a:schemeClr>
              </a:solidFill>
              <a:latin typeface="Times New Roman" pitchFamily="18" charset="0"/>
              <a:cs typeface="Times New Roman" pitchFamily="18" charset="0"/>
            </a:endParaRPr>
          </a:p>
          <a:p>
            <a:pPr algn="ctr"/>
            <a:r>
              <a:rPr lang="ru-RU" sz="4800" b="1" dirty="0" smtClean="0">
                <a:solidFill>
                  <a:srgbClr val="002060"/>
                </a:solidFill>
                <a:latin typeface="Bahnschrift Light Condensed" pitchFamily="34" charset="0"/>
                <a:cs typeface="Times New Roman" pitchFamily="18" charset="0"/>
              </a:rPr>
              <a:t>Основы охраны труда. </a:t>
            </a:r>
          </a:p>
          <a:p>
            <a:pPr algn="ctr"/>
            <a:r>
              <a:rPr lang="ru-RU" sz="3200" b="1" dirty="0" smtClean="0">
                <a:solidFill>
                  <a:schemeClr val="accent2">
                    <a:lumMod val="75000"/>
                  </a:schemeClr>
                </a:solidFill>
                <a:latin typeface="Times New Roman" pitchFamily="18" charset="0"/>
                <a:ea typeface="Calibri" pitchFamily="34" charset="0"/>
                <a:cs typeface="Times New Roman" pitchFamily="18" charset="0"/>
              </a:rPr>
              <a:t> </a:t>
            </a:r>
          </a:p>
          <a:p>
            <a:pPr algn="ct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25">
            <a:extLst>
              <a:ext uri="{FF2B5EF4-FFF2-40B4-BE49-F238E27FC236}">
                <a16:creationId xmlns:a16="http://schemas.microsoft.com/office/drawing/2014/main" xmlns="" id="{84F954FE-9AC6-4634-A4C4-D0FAF9075AF2}"/>
              </a:ext>
            </a:extLst>
          </p:cNvPr>
          <p:cNvGrpSpPr/>
          <p:nvPr/>
        </p:nvGrpSpPr>
        <p:grpSpPr>
          <a:xfrm>
            <a:off x="5564981" y="1695926"/>
            <a:ext cx="3473141" cy="1908498"/>
            <a:chOff x="6249780" y="1540218"/>
            <a:chExt cx="4726687" cy="1064856"/>
          </a:xfrm>
        </p:grpSpPr>
        <p:sp>
          <p:nvSpPr>
            <p:cNvPr id="27" name="TextBox 26">
              <a:extLst>
                <a:ext uri="{FF2B5EF4-FFF2-40B4-BE49-F238E27FC236}">
                  <a16:creationId xmlns:a16="http://schemas.microsoft.com/office/drawing/2014/main" xmlns="" id="{C1C559F3-534C-4F2E-8074-2789E50D6A5E}"/>
                </a:ext>
              </a:extLst>
            </p:cNvPr>
            <p:cNvSpPr txBox="1"/>
            <p:nvPr/>
          </p:nvSpPr>
          <p:spPr>
            <a:xfrm>
              <a:off x="6321233" y="1540218"/>
              <a:ext cx="4064697" cy="291933"/>
            </a:xfrm>
            <a:prstGeom prst="rect">
              <a:avLst/>
            </a:prstGeom>
            <a:noFill/>
          </p:spPr>
          <p:txBody>
            <a:bodyPr wrap="none" rtlCol="0">
              <a:spAutoFit/>
            </a:bodyPr>
            <a:lstStyle/>
            <a:p>
              <a:r>
                <a:rPr lang="ru-RU" sz="2800" b="1" dirty="0" smtClean="0">
                  <a:solidFill>
                    <a:srgbClr val="003964"/>
                  </a:solidFill>
                  <a:latin typeface="Times New Roman" pitchFamily="18" charset="0"/>
                  <a:ea typeface="Tahoma" pitchFamily="34" charset="0"/>
                  <a:cs typeface="Times New Roman" pitchFamily="18" charset="0"/>
                </a:rPr>
                <a:t>       </a:t>
              </a:r>
              <a:r>
                <a:rPr lang="ru-RU" sz="2800" b="1" dirty="0" smtClean="0">
                  <a:solidFill>
                    <a:srgbClr val="003964"/>
                  </a:solidFill>
                  <a:latin typeface="Bahnschrift Light Condensed" pitchFamily="34" charset="0"/>
                  <a:ea typeface="Tahoma" pitchFamily="34" charset="0"/>
                  <a:cs typeface="Times New Roman" pitchFamily="18" charset="0"/>
                </a:rPr>
                <a:t>Статья  209 ТК РФ</a:t>
              </a:r>
              <a:endParaRPr lang="ru-RU" sz="2800" b="1" dirty="0">
                <a:solidFill>
                  <a:srgbClr val="003964"/>
                </a:solidFill>
                <a:latin typeface="Bahnschrift Light Condensed" pitchFamily="34" charset="0"/>
                <a:ea typeface="Tahoma" pitchFamily="34" charset="0"/>
                <a:cs typeface="Times New Roman" pitchFamily="18" charset="0"/>
              </a:endParaRPr>
            </a:p>
          </p:txBody>
        </p:sp>
        <p:sp>
          <p:nvSpPr>
            <p:cNvPr id="28" name="TextBox 27">
              <a:extLst>
                <a:ext uri="{FF2B5EF4-FFF2-40B4-BE49-F238E27FC236}">
                  <a16:creationId xmlns:a16="http://schemas.microsoft.com/office/drawing/2014/main" xmlns="" id="{300F5332-6709-4389-822C-D35373996964}"/>
                </a:ext>
              </a:extLst>
            </p:cNvPr>
            <p:cNvSpPr txBox="1"/>
            <p:nvPr/>
          </p:nvSpPr>
          <p:spPr>
            <a:xfrm>
              <a:off x="6249780" y="1797964"/>
              <a:ext cx="4726687" cy="807110"/>
            </a:xfrm>
            <a:prstGeom prst="rect">
              <a:avLst/>
            </a:prstGeom>
            <a:noFill/>
          </p:spPr>
          <p:txBody>
            <a:bodyPr wrap="square" rtlCol="0">
              <a:spAutoFit/>
            </a:bodyPr>
            <a:lstStyle/>
            <a:p>
              <a:r>
                <a:rPr lang="ru-RU" sz="4400" b="1" dirty="0" smtClean="0">
                  <a:solidFill>
                    <a:schemeClr val="bg1"/>
                  </a:solidFill>
                  <a:latin typeface="Roboto" panose="02000000000000000000" pitchFamily="2" charset="0"/>
                  <a:ea typeface="Roboto" panose="02000000000000000000" pitchFamily="2" charset="0"/>
                  <a:cs typeface="Roboto" panose="02000000000000000000" pitchFamily="2" charset="0"/>
                </a:rPr>
                <a:t>ОХРАНА ТРУДА</a:t>
              </a:r>
              <a:endParaRPr lang="ru-RU" sz="4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grpSp>
      <p:sp>
        <p:nvSpPr>
          <p:cNvPr id="54" name="Рисунок 53"/>
          <p:cNvSpPr>
            <a:spLocks noGrp="1"/>
          </p:cNvSpPr>
          <p:nvPr>
            <p:ph type="pic" sz="quarter" idx="12"/>
          </p:nvPr>
        </p:nvSpPr>
        <p:spPr>
          <a:xfrm>
            <a:off x="3775473" y="507207"/>
            <a:ext cx="1464469" cy="1858169"/>
          </a:xfrm>
        </p:spPr>
      </p:sp>
      <p:sp>
        <p:nvSpPr>
          <p:cNvPr id="64" name="Рисунок 63"/>
          <p:cNvSpPr>
            <a:spLocks noGrp="1"/>
          </p:cNvSpPr>
          <p:nvPr>
            <p:ph type="pic" sz="quarter" idx="10"/>
          </p:nvPr>
        </p:nvSpPr>
        <p:spPr>
          <a:xfrm>
            <a:off x="417572" y="517835"/>
            <a:ext cx="1464469" cy="1858169"/>
          </a:xfrm>
        </p:spPr>
      </p:sp>
      <p:pic>
        <p:nvPicPr>
          <p:cNvPr id="51202" name="Picture 2" descr="Picture background"/>
          <p:cNvPicPr>
            <a:picLocks noGrp="1" noChangeAspect="1" noChangeArrowheads="1"/>
          </p:cNvPicPr>
          <p:nvPr>
            <p:ph type="pic" sz="quarter" idx="12"/>
          </p:nvPr>
        </p:nvPicPr>
        <p:blipFill>
          <a:blip r:embed="rId2"/>
          <a:srcRect l="12272" r="12272"/>
          <a:stretch>
            <a:fillRect/>
          </a:stretch>
        </p:blipFill>
        <p:spPr bwMode="auto">
          <a:xfrm>
            <a:off x="143508" y="514351"/>
            <a:ext cx="1728155" cy="1889125"/>
          </a:xfrm>
          <a:prstGeom prst="rect">
            <a:avLst/>
          </a:prstGeom>
          <a:noFill/>
        </p:spPr>
      </p:pic>
      <p:pic>
        <p:nvPicPr>
          <p:cNvPr id="51203" name="Picture 3" descr="C:\Users\User\Desktop\ДЛЯ ПРЕЗЕНТАЦИИ\7bunc8n3ce2tqlo24zyj32hcdi6em0fu.jpg"/>
          <p:cNvPicPr>
            <a:picLocks noGrp="1" noChangeAspect="1" noChangeArrowheads="1"/>
          </p:cNvPicPr>
          <p:nvPr>
            <p:ph type="pic" sz="quarter" idx="12"/>
          </p:nvPr>
        </p:nvPicPr>
        <p:blipFill>
          <a:blip r:embed="rId3"/>
          <a:srcRect l="10577" r="10577"/>
          <a:stretch>
            <a:fillRect/>
          </a:stretch>
        </p:blipFill>
        <p:spPr bwMode="auto">
          <a:xfrm>
            <a:off x="2043113" y="600075"/>
            <a:ext cx="1732360" cy="1857375"/>
          </a:xfrm>
          <a:prstGeom prst="rect">
            <a:avLst/>
          </a:prstGeom>
          <a:noFill/>
        </p:spPr>
      </p:pic>
      <p:pic>
        <p:nvPicPr>
          <p:cNvPr id="51204" name="Picture 4" descr="C:\Users\User\Desktop\ДЛЯ ПРЕЗЕНТАЦИИ\remote.jpg"/>
          <p:cNvPicPr>
            <a:picLocks noGrp="1" noChangeAspect="1" noChangeArrowheads="1"/>
          </p:cNvPicPr>
          <p:nvPr>
            <p:ph type="pic" sz="quarter" idx="15"/>
          </p:nvPr>
        </p:nvPicPr>
        <p:blipFill>
          <a:blip r:embed="rId4"/>
          <a:srcRect t="2398" b="2398"/>
          <a:stretch>
            <a:fillRect/>
          </a:stretch>
        </p:blipFill>
        <p:spPr bwMode="auto">
          <a:xfrm>
            <a:off x="5765007" y="3848101"/>
            <a:ext cx="1831329" cy="1858963"/>
          </a:xfrm>
          <a:prstGeom prst="rect">
            <a:avLst/>
          </a:prstGeom>
          <a:noFill/>
        </p:spPr>
      </p:pic>
      <p:pic>
        <p:nvPicPr>
          <p:cNvPr id="51205" name="Picture 5" descr="C:\Users\User\Desktop\ДЛЯ ПРЕЗЕНТАЦИИ\frame_2_.png"/>
          <p:cNvPicPr>
            <a:picLocks noGrp="1" noChangeAspect="1" noChangeArrowheads="1"/>
          </p:cNvPicPr>
          <p:nvPr>
            <p:ph type="pic" sz="quarter" idx="14"/>
          </p:nvPr>
        </p:nvPicPr>
        <p:blipFill>
          <a:blip r:embed="rId5"/>
          <a:srcRect l="15021" r="15021"/>
          <a:stretch>
            <a:fillRect/>
          </a:stretch>
        </p:blipFill>
        <p:spPr bwMode="auto">
          <a:xfrm>
            <a:off x="3529012" y="3646427"/>
            <a:ext cx="1710930" cy="1933575"/>
          </a:xfrm>
          <a:prstGeom prst="rect">
            <a:avLst/>
          </a:prstGeom>
          <a:noFill/>
        </p:spPr>
      </p:pic>
      <p:pic>
        <p:nvPicPr>
          <p:cNvPr id="51206" name="Picture 6" descr="C:\Users\User\Desktop\ДЛЯ ПРЕЗЕНТАЦИИ\image-115-1024x610.png"/>
          <p:cNvPicPr>
            <a:picLocks noGrp="1" noChangeAspect="1" noChangeArrowheads="1"/>
          </p:cNvPicPr>
          <p:nvPr>
            <p:ph type="pic" sz="quarter" idx="13"/>
          </p:nvPr>
        </p:nvPicPr>
        <p:blipFill>
          <a:blip r:embed="rId6"/>
          <a:srcRect l="19317" r="19317"/>
          <a:stretch>
            <a:fillRect/>
          </a:stretch>
        </p:blipFill>
        <p:spPr bwMode="auto">
          <a:xfrm>
            <a:off x="667941" y="3944939"/>
            <a:ext cx="1810940" cy="1895475"/>
          </a:xfrm>
          <a:prstGeom prst="rect">
            <a:avLst/>
          </a:prstGeom>
          <a:noFill/>
        </p:spPr>
      </p:pic>
      <p:pic>
        <p:nvPicPr>
          <p:cNvPr id="51207" name="Picture 7" descr="C:\Users\User\Desktop\ДЛЯ ПРЕЗЕНТАЦИИ\boy-sanitizes-his-hands-vector.jpg"/>
          <p:cNvPicPr>
            <a:picLocks noGrp="1" noChangeAspect="1" noChangeArrowheads="1"/>
          </p:cNvPicPr>
          <p:nvPr>
            <p:ph type="pic" sz="quarter" idx="12"/>
          </p:nvPr>
        </p:nvPicPr>
        <p:blipFill>
          <a:blip r:embed="rId7"/>
          <a:srcRect l="14987" r="14987"/>
          <a:stretch>
            <a:fillRect/>
          </a:stretch>
        </p:blipFill>
        <p:spPr bwMode="auto">
          <a:xfrm>
            <a:off x="3920857" y="495301"/>
            <a:ext cx="1844150" cy="1917700"/>
          </a:xfrm>
          <a:prstGeom prst="rect">
            <a:avLst/>
          </a:prstGeom>
          <a:noFill/>
        </p:spPr>
      </p:pic>
      <p:sp>
        <p:nvSpPr>
          <p:cNvPr id="21" name="Rectangle 21"/>
          <p:cNvSpPr>
            <a:spLocks noChangeArrowheads="1"/>
          </p:cNvSpPr>
          <p:nvPr/>
        </p:nvSpPr>
        <p:spPr bwMode="auto">
          <a:xfrm>
            <a:off x="143509" y="2457450"/>
            <a:ext cx="1476164" cy="401974"/>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smtClean="0">
                <a:solidFill>
                  <a:srgbClr val="000000"/>
                </a:solidFill>
                <a:latin typeface="Times New Roman" pitchFamily="18" charset="0"/>
                <a:cs typeface="Times New Roman" pitchFamily="18" charset="0"/>
              </a:rPr>
              <a:t>правовые</a:t>
            </a:r>
            <a:endParaRPr lang="ru-RU" sz="2000" b="1" dirty="0">
              <a:solidFill>
                <a:srgbClr val="000000"/>
              </a:solidFill>
              <a:latin typeface="Times New Roman" pitchFamily="18" charset="0"/>
              <a:cs typeface="Times New Roman" pitchFamily="18" charset="0"/>
            </a:endParaRPr>
          </a:p>
        </p:txBody>
      </p:sp>
      <p:sp>
        <p:nvSpPr>
          <p:cNvPr id="23" name="Text Box 19"/>
          <p:cNvSpPr txBox="1">
            <a:spLocks noChangeArrowheads="1"/>
          </p:cNvSpPr>
          <p:nvPr/>
        </p:nvSpPr>
        <p:spPr bwMode="auto">
          <a:xfrm>
            <a:off x="1871663" y="2590800"/>
            <a:ext cx="2049194" cy="709750"/>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a:solidFill>
                  <a:srgbClr val="000000"/>
                </a:solidFill>
                <a:latin typeface="Times New Roman" pitchFamily="18" charset="0"/>
                <a:cs typeface="Times New Roman" pitchFamily="18" charset="0"/>
              </a:rPr>
              <a:t>социально - экономические</a:t>
            </a:r>
          </a:p>
        </p:txBody>
      </p:sp>
      <p:sp>
        <p:nvSpPr>
          <p:cNvPr id="24" name="Rectangle 11"/>
          <p:cNvSpPr>
            <a:spLocks noChangeArrowheads="1"/>
          </p:cNvSpPr>
          <p:nvPr/>
        </p:nvSpPr>
        <p:spPr bwMode="auto">
          <a:xfrm>
            <a:off x="3171826" y="5580002"/>
            <a:ext cx="2068116" cy="1017527"/>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a:solidFill>
                  <a:srgbClr val="000000"/>
                </a:solidFill>
                <a:latin typeface="Times New Roman" pitchFamily="18" charset="0"/>
                <a:cs typeface="Times New Roman" pitchFamily="18" charset="0"/>
              </a:rPr>
              <a:t>лечебно - профилактические</a:t>
            </a:r>
          </a:p>
        </p:txBody>
      </p:sp>
      <p:sp>
        <p:nvSpPr>
          <p:cNvPr id="26" name="Rectangle 21"/>
          <p:cNvSpPr>
            <a:spLocks noChangeArrowheads="1"/>
          </p:cNvSpPr>
          <p:nvPr/>
        </p:nvSpPr>
        <p:spPr bwMode="auto">
          <a:xfrm>
            <a:off x="4175956" y="2628900"/>
            <a:ext cx="2016224" cy="709750"/>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smtClean="0">
                <a:solidFill>
                  <a:srgbClr val="000000"/>
                </a:solidFill>
                <a:latin typeface="Times New Roman" pitchFamily="18" charset="0"/>
                <a:cs typeface="Times New Roman" pitchFamily="18" charset="0"/>
              </a:rPr>
              <a:t>санитарно-гигиенические</a:t>
            </a:r>
          </a:p>
        </p:txBody>
      </p:sp>
      <p:sp>
        <p:nvSpPr>
          <p:cNvPr id="29" name="Rectangle 21"/>
          <p:cNvSpPr>
            <a:spLocks noChangeArrowheads="1"/>
          </p:cNvSpPr>
          <p:nvPr/>
        </p:nvSpPr>
        <p:spPr bwMode="auto">
          <a:xfrm>
            <a:off x="5579268" y="5810250"/>
            <a:ext cx="2125079" cy="709750"/>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smtClean="0">
                <a:solidFill>
                  <a:srgbClr val="000000"/>
                </a:solidFill>
                <a:latin typeface="Times New Roman" pitchFamily="18" charset="0"/>
                <a:cs typeface="Times New Roman" pitchFamily="18" charset="0"/>
              </a:rPr>
              <a:t>реабилитационные</a:t>
            </a:r>
            <a:endParaRPr lang="ru-RU" sz="2000" b="1" dirty="0">
              <a:solidFill>
                <a:srgbClr val="000000"/>
              </a:solidFill>
              <a:latin typeface="Times New Roman" pitchFamily="18" charset="0"/>
              <a:cs typeface="Times New Roman" pitchFamily="18" charset="0"/>
            </a:endParaRPr>
          </a:p>
        </p:txBody>
      </p:sp>
      <p:sp>
        <p:nvSpPr>
          <p:cNvPr id="30" name="Rectangle 21"/>
          <p:cNvSpPr>
            <a:spLocks noChangeArrowheads="1"/>
          </p:cNvSpPr>
          <p:nvPr/>
        </p:nvSpPr>
        <p:spPr bwMode="auto">
          <a:xfrm>
            <a:off x="278606" y="5953125"/>
            <a:ext cx="2385182" cy="709750"/>
          </a:xfrm>
          <a:prstGeom prst="rect">
            <a:avLst/>
          </a:prstGeom>
          <a:solidFill>
            <a:srgbClr val="CCFFFF"/>
          </a:solidFill>
          <a:ln w="9525">
            <a:solidFill>
              <a:schemeClr val="tx1"/>
            </a:solidFill>
            <a:miter lim="800000"/>
            <a:headEnd/>
            <a:tailEnd/>
          </a:ln>
        </p:spPr>
        <p:txBody>
          <a:bodyPr wrap="square" lIns="93287" tIns="46643" rIns="93287" bIns="46643">
            <a:spAutoFit/>
          </a:bodyPr>
          <a:lstStyle/>
          <a:p>
            <a:pPr algn="ctr" defTabSz="933450"/>
            <a:r>
              <a:rPr lang="ru-RU" sz="2000" b="1" dirty="0" smtClean="0">
                <a:solidFill>
                  <a:srgbClr val="000000"/>
                </a:solidFill>
                <a:latin typeface="Times New Roman" pitchFamily="18" charset="0"/>
                <a:cs typeface="Times New Roman" pitchFamily="18" charset="0"/>
              </a:rPr>
              <a:t>организационно - технические</a:t>
            </a:r>
            <a:endParaRPr lang="ru-RU" sz="2000" b="1" dirty="0">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544153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0"/>
            <a:ext cx="9144000" cy="722910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44500" algn="ctr" fontAlgn="base">
              <a:spcBef>
                <a:spcPct val="0"/>
              </a:spcBef>
              <a:spcAft>
                <a:spcPct val="0"/>
              </a:spcAf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В России прошла масштабная правовая реформа охраны труда, начавшаяся с введения в действие новой редакции </a:t>
            </a:r>
          </a:p>
          <a:p>
            <a:pPr lvl="0" indent="444500" algn="ctr" fontAlgn="base">
              <a:spcBef>
                <a:spcPct val="0"/>
              </a:spcBef>
              <a:spcAft>
                <a:spcPct val="0"/>
              </a:spcAf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 </a:t>
            </a:r>
            <a:r>
              <a:rPr lang="ru-RU" sz="2800" b="1" dirty="0" smtClean="0">
                <a:solidFill>
                  <a:srgbClr val="FF0000"/>
                </a:solidFill>
                <a:latin typeface="Bahnschrift Light Condensed" pitchFamily="34" charset="0"/>
                <a:ea typeface="Times New Roman" pitchFamily="18" charset="0"/>
                <a:cs typeface="Times New Roman" pitchFamily="18" charset="0"/>
              </a:rPr>
              <a:t>X  </a:t>
            </a:r>
            <a:r>
              <a:rPr kumimoji="0" lang="ru-RU" sz="2800" b="1" i="0" u="none" strike="noStrike" cap="none" normalizeH="0" baseline="0" dirty="0" smtClean="0">
                <a:ln>
                  <a:noFill/>
                </a:ln>
                <a:solidFill>
                  <a:srgbClr val="FF0000"/>
                </a:solidFill>
                <a:effectLst/>
                <a:latin typeface="Bahnschrift Light Condensed" pitchFamily="34" charset="0"/>
                <a:ea typeface="Times New Roman" pitchFamily="18" charset="0"/>
                <a:cs typeface="Times New Roman" pitchFamily="18" charset="0"/>
              </a:rPr>
              <a:t>раздела Трудового Кодекса Российской Федерации</a:t>
            </a:r>
          </a:p>
          <a:p>
            <a:pPr lvl="0" indent="444500" algn="ctr" fontAlgn="base">
              <a:spcBef>
                <a:spcPct val="0"/>
              </a:spcBef>
              <a:spcAft>
                <a:spcPct val="0"/>
              </a:spcAft>
            </a:pPr>
            <a:r>
              <a:rPr kumimoji="0" lang="ru-RU" sz="2800" b="1" i="0" u="none" strike="noStrike" cap="none" normalizeH="0" baseline="0" dirty="0" smtClean="0">
                <a:ln>
                  <a:noFill/>
                </a:ln>
                <a:solidFill>
                  <a:srgbClr val="FF0000"/>
                </a:solidFill>
                <a:effectLst/>
                <a:latin typeface="Bahnschrift Light Condensed" pitchFamily="34" charset="0"/>
                <a:ea typeface="Times New Roman" pitchFamily="18" charset="0"/>
                <a:cs typeface="Times New Roman" pitchFamily="18" charset="0"/>
              </a:rPr>
              <a:t> </a:t>
            </a:r>
            <a:r>
              <a:rPr kumimoji="0" lang="ru-RU" sz="2800" b="1" i="0" u="none" strike="noStrike" cap="none" normalizeH="0" baseline="0" dirty="0" smtClean="0">
                <a:ln>
                  <a:noFill/>
                </a:ln>
                <a:solidFill>
                  <a:srgbClr val="7030A0"/>
                </a:solidFill>
                <a:effectLst/>
                <a:latin typeface="Bahnschrift Light Condensed" pitchFamily="34" charset="0"/>
                <a:ea typeface="Times New Roman" pitchFamily="18" charset="0"/>
                <a:cs typeface="Times New Roman" pitchFamily="18" charset="0"/>
              </a:rPr>
              <a:t>«Охрана труда».</a:t>
            </a:r>
            <a:r>
              <a:rPr kumimoji="0" lang="ru-RU" sz="2800" b="1" i="0" u="none" strike="noStrike" cap="none" normalizeH="0" baseline="0" dirty="0" smtClean="0">
                <a:ln>
                  <a:noFill/>
                </a:ln>
                <a:solidFill>
                  <a:srgbClr val="FF0000"/>
                </a:solidFill>
                <a:effectLst/>
                <a:latin typeface="Bahnschrift Light Condensed" pitchFamily="34" charset="0"/>
                <a:ea typeface="Times New Roman" pitchFamily="18" charset="0"/>
                <a:cs typeface="Times New Roman" pitchFamily="18" charset="0"/>
              </a:rPr>
              <a:t> </a:t>
            </a:r>
          </a:p>
          <a:p>
            <a:pPr marL="0" marR="0" lvl="0" indent="44450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Закреплены </a:t>
            </a:r>
            <a:r>
              <a:rPr kumimoji="0" lang="ru-RU" sz="2800" b="1" i="0" u="sng"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основные принципы обеспечения </a:t>
            </a: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безопасности труда, а среди основных направлений государственной политики в области охраны труда указано на </a:t>
            </a:r>
            <a:r>
              <a:rPr kumimoji="0" lang="ru-RU" sz="2800" b="1" i="0" u="none" strike="noStrike" cap="none" normalizeH="0" baseline="0" dirty="0" smtClean="0">
                <a:ln>
                  <a:noFill/>
                </a:ln>
                <a:solidFill>
                  <a:srgbClr val="FF0000"/>
                </a:solidFill>
                <a:effectLst/>
                <a:latin typeface="Bahnschrift Light Condensed" pitchFamily="34" charset="0"/>
                <a:ea typeface="Times New Roman" pitchFamily="18" charset="0"/>
                <a:cs typeface="Times New Roman" pitchFamily="18" charset="0"/>
              </a:rPr>
              <a:t>«обеспечение приоритета сохранения жизни </a:t>
            </a:r>
          </a:p>
          <a:p>
            <a:pPr marL="0" marR="0" lvl="0" indent="44450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Bahnschrift Light Condensed" pitchFamily="34" charset="0"/>
                <a:ea typeface="Times New Roman" pitchFamily="18" charset="0"/>
                <a:cs typeface="Times New Roman" pitchFamily="18" charset="0"/>
              </a:rPr>
              <a:t>и здоровья работников».</a:t>
            </a:r>
            <a:endParaRPr kumimoji="0" lang="ru-RU" sz="2800" b="1" i="0" u="none" strike="noStrike" cap="none" normalizeH="0" baseline="0" dirty="0" smtClean="0">
              <a:ln>
                <a:noFill/>
              </a:ln>
              <a:solidFill>
                <a:srgbClr val="FF0000"/>
              </a:solidFill>
              <a:effectLst/>
              <a:latin typeface="Bahnschrift Light Condensed" pitchFamily="34" charset="0"/>
              <a:cs typeface="Times New Roman" pitchFamily="18" charset="0"/>
            </a:endParaRPr>
          </a:p>
          <a:p>
            <a:pPr marL="0" marR="0" lvl="0" indent="44450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Все вопросы по охране труда необходимо решать с учетом новых требований, которые, в свою очередь, обязательны для исполнения всеми работодателями. </a:t>
            </a:r>
          </a:p>
          <a:p>
            <a:pPr marL="0" marR="0" lvl="0" indent="44450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Обновленные редакции Трудового Кодекса РФ и подзаконных актов концептуально меняют подход в области организации охраны труда в учреждениях. </a:t>
            </a:r>
          </a:p>
          <a:p>
            <a:pPr marL="0" marR="0" lvl="0" indent="44450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Нововведения призваны стимулировать работодателей </a:t>
            </a:r>
            <a:r>
              <a:rPr kumimoji="0" lang="ru-RU" sz="2800" b="1" i="0" u="none" strike="noStrike" cap="none" normalizeH="0" baseline="0" dirty="0" smtClean="0">
                <a:ln>
                  <a:noFill/>
                </a:ln>
                <a:solidFill>
                  <a:srgbClr val="7030A0"/>
                </a:solidFill>
                <a:effectLst/>
                <a:latin typeface="Bahnschrift Light Condensed" pitchFamily="34" charset="0"/>
                <a:ea typeface="Times New Roman" pitchFamily="18" charset="0"/>
                <a:cs typeface="Times New Roman" pitchFamily="18" charset="0"/>
              </a:rPr>
              <a:t>создавать безопасные условия труда</a:t>
            </a:r>
            <a:r>
              <a:rPr kumimoji="0" lang="ru-RU" sz="2800" b="1" i="0" u="none" strike="noStrike" cap="none" normalizeH="0" baseline="0" dirty="0" smtClean="0">
                <a:ln>
                  <a:noFill/>
                </a:ln>
                <a:solidFill>
                  <a:srgbClr val="000000"/>
                </a:solidFill>
                <a:effectLst/>
                <a:latin typeface="Bahnschrift Light Condensed" pitchFamily="34" charset="0"/>
                <a:ea typeface="Times New Roman" pitchFamily="18" charset="0"/>
                <a:cs typeface="Times New Roman" pitchFamily="18" charset="0"/>
              </a:rPr>
              <a:t> для своих</a:t>
            </a:r>
            <a:r>
              <a:rPr kumimoji="0" lang="ru-RU" sz="2800" b="1" i="0" u="none" strike="noStrike" cap="none" normalizeH="0" dirty="0" smtClean="0">
                <a:ln>
                  <a:noFill/>
                </a:ln>
                <a:solidFill>
                  <a:srgbClr val="000000"/>
                </a:solidFill>
                <a:effectLst/>
                <a:latin typeface="Bahnschrift Light Condensed" pitchFamily="34" charset="0"/>
                <a:ea typeface="Times New Roman" pitchFamily="18" charset="0"/>
                <a:cs typeface="Times New Roman" pitchFamily="18" charset="0"/>
              </a:rPr>
              <a:t> работников</a:t>
            </a:r>
            <a:r>
              <a:rPr kumimoji="0" lang="ru-RU" sz="24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ru-RU" sz="2400" b="1"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внешний, город&#10;&#10;Автоматически созданное описание">
            <a:extLst>
              <a:ext uri="{FF2B5EF4-FFF2-40B4-BE49-F238E27FC236}">
                <a16:creationId xmlns="" xmlns:a16="http://schemas.microsoft.com/office/drawing/2014/main" id="{3CA3BB96-AE71-498A-9CAD-2682E2F9FBA9}"/>
              </a:ext>
            </a:extLst>
          </p:cNvPr>
          <p:cNvPicPr>
            <a:picLocks noGrp="1" noChangeAspect="1"/>
          </p:cNvPicPr>
          <p:nvPr>
            <p:ph type="pic" sz="quarter" idx="10"/>
          </p:nvPr>
        </p:nvPicPr>
        <p:blipFill>
          <a:blip r:embed="rId2">
            <a:extLst>
              <a:ext uri="{28A0092B-C50C-407E-A947-70E740481C1C}">
                <a14:useLocalDpi xmlns="" xmlns:a14="http://schemas.microsoft.com/office/drawing/2010/main" val="0"/>
              </a:ext>
            </a:extLst>
          </a:blip>
          <a:srcRect t="21967" b="21967"/>
          <a:stretch>
            <a:fillRect/>
          </a:stretch>
        </p:blipFill>
        <p:spPr>
          <a:xfrm>
            <a:off x="773312" y="1"/>
            <a:ext cx="7597691" cy="3272589"/>
          </a:xfrm>
        </p:spPr>
      </p:pic>
      <p:sp>
        <p:nvSpPr>
          <p:cNvPr id="3" name="Прямоугольник: скругленные верхние углы 2">
            <a:extLst>
              <a:ext uri="{FF2B5EF4-FFF2-40B4-BE49-F238E27FC236}">
                <a16:creationId xmlns="" xmlns:a16="http://schemas.microsoft.com/office/drawing/2014/main" id="{4BF30CCB-5974-4517-B59D-38552323676E}"/>
              </a:ext>
            </a:extLst>
          </p:cNvPr>
          <p:cNvSpPr/>
          <p:nvPr/>
        </p:nvSpPr>
        <p:spPr>
          <a:xfrm flipV="1">
            <a:off x="773312" y="0"/>
            <a:ext cx="7597691" cy="3262964"/>
          </a:xfrm>
          <a:prstGeom prst="round2SameRect">
            <a:avLst>
              <a:gd name="adj1" fmla="val 14678"/>
              <a:gd name="adj2" fmla="val 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2" name="Группа 8">
            <a:extLst>
              <a:ext uri="{FF2B5EF4-FFF2-40B4-BE49-F238E27FC236}">
                <a16:creationId xmlns="" xmlns:a16="http://schemas.microsoft.com/office/drawing/2014/main" id="{08D7A6F5-FA4A-491D-92CB-BD926D9386AF}"/>
              </a:ext>
            </a:extLst>
          </p:cNvPr>
          <p:cNvGrpSpPr/>
          <p:nvPr/>
        </p:nvGrpSpPr>
        <p:grpSpPr>
          <a:xfrm>
            <a:off x="107504" y="2"/>
            <a:ext cx="8266475" cy="4491703"/>
            <a:chOff x="1879511" y="683544"/>
            <a:chExt cx="9382529" cy="3424825"/>
          </a:xfrm>
        </p:grpSpPr>
        <p:sp>
          <p:nvSpPr>
            <p:cNvPr id="7" name="TextBox 6">
              <a:extLst>
                <a:ext uri="{FF2B5EF4-FFF2-40B4-BE49-F238E27FC236}">
                  <a16:creationId xmlns="" xmlns:a16="http://schemas.microsoft.com/office/drawing/2014/main" id="{47C3E4DD-E723-4DD9-99FB-6D73426E6BBC}"/>
                </a:ext>
              </a:extLst>
            </p:cNvPr>
            <p:cNvSpPr txBox="1"/>
            <p:nvPr/>
          </p:nvSpPr>
          <p:spPr>
            <a:xfrm>
              <a:off x="2381843" y="683544"/>
              <a:ext cx="8616260" cy="1337635"/>
            </a:xfrm>
            <a:prstGeom prst="rect">
              <a:avLst/>
            </a:prstGeom>
            <a:noFill/>
          </p:spPr>
          <p:txBody>
            <a:bodyPr wrap="square" rtlCol="0">
              <a:spAutoFit/>
            </a:bodyPr>
            <a:lstStyle/>
            <a:p>
              <a:pPr lvl="0" algn="ctr"/>
              <a:endParaRPr lang="ru-RU" sz="2400" b="1" dirty="0" smtClean="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endParaRPr>
            </a:p>
            <a:p>
              <a:pPr lvl="0" algn="ctr"/>
              <a:r>
                <a:rPr lang="ru-RU" sz="2400" b="1" dirty="0" smtClean="0">
                  <a:solidFill>
                    <a:srgbClr val="FFC000"/>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В </a:t>
              </a:r>
              <a:r>
                <a:rPr lang="ru-RU" sz="2400" b="1" dirty="0">
                  <a:solidFill>
                    <a:srgbClr val="FFC000"/>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настоящий момент основными принципами обеспечения безопасности труда являются </a:t>
              </a:r>
            </a:p>
            <a:p>
              <a:pPr lvl="0" algn="ctr"/>
              <a:r>
                <a:rPr lang="ru-RU" sz="2400" b="1" dirty="0">
                  <a:solidFill>
                    <a:srgbClr val="FFC000"/>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(ст.209.1. ТК РФ): </a:t>
              </a:r>
            </a:p>
            <a:p>
              <a:pPr lvl="0" algn="ctr"/>
              <a:r>
                <a:rPr lang="ru-RU" sz="1200" dirty="0">
                  <a:solidFill>
                    <a:schemeClr val="bg1"/>
                  </a:solidFill>
                  <a:latin typeface="Roboto" panose="02000000000000000000" pitchFamily="2" charset="0"/>
                  <a:ea typeface="Roboto" panose="02000000000000000000" pitchFamily="2" charset="0"/>
                  <a:cs typeface="Roboto" panose="02000000000000000000" pitchFamily="2" charset="0"/>
                </a:rPr>
                <a:t> </a:t>
              </a:r>
            </a:p>
          </p:txBody>
        </p:sp>
        <p:sp>
          <p:nvSpPr>
            <p:cNvPr id="8" name="TextBox 7">
              <a:extLst>
                <a:ext uri="{FF2B5EF4-FFF2-40B4-BE49-F238E27FC236}">
                  <a16:creationId xmlns="" xmlns:a16="http://schemas.microsoft.com/office/drawing/2014/main" id="{52522BDE-14C9-415A-868C-4DD787C42E6A}"/>
                </a:ext>
              </a:extLst>
            </p:cNvPr>
            <p:cNvSpPr txBox="1"/>
            <p:nvPr/>
          </p:nvSpPr>
          <p:spPr>
            <a:xfrm>
              <a:off x="1879511" y="2723799"/>
              <a:ext cx="9382529" cy="1384570"/>
            </a:xfrm>
            <a:prstGeom prst="rect">
              <a:avLst/>
            </a:prstGeom>
            <a:noFill/>
          </p:spPr>
          <p:txBody>
            <a:bodyPr wrap="square" rtlCol="0">
              <a:spAutoFit/>
            </a:bodyPr>
            <a:lstStyle/>
            <a:p>
              <a:endParaRPr lang="ru-RU" sz="4000" dirty="0">
                <a:solidFill>
                  <a:schemeClr val="bg1"/>
                </a:solidFill>
                <a:latin typeface="Roboto" panose="02000000000000000000" pitchFamily="2" charset="0"/>
                <a:ea typeface="Roboto" panose="02000000000000000000" pitchFamily="2" charset="0"/>
                <a:cs typeface="Roboto" panose="02000000000000000000" pitchFamily="2" charset="0"/>
              </a:endParaRPr>
            </a:p>
            <a:p>
              <a:r>
                <a:rPr lang="ru-RU" sz="2400" b="1" dirty="0" smtClean="0">
                  <a:solidFill>
                    <a:srgbClr val="FFC30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предупреждение </a:t>
              </a:r>
              <a:r>
                <a:rPr lang="ru-RU" sz="2400" b="1" dirty="0">
                  <a:solidFill>
                    <a:srgbClr val="FFC30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и</a:t>
              </a:r>
            </a:p>
            <a:p>
              <a:r>
                <a:rPr lang="ru-RU" sz="2400" b="1" dirty="0">
                  <a:solidFill>
                    <a:srgbClr val="FFC30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профилактика  </a:t>
              </a:r>
            </a:p>
            <a:p>
              <a:r>
                <a:rPr lang="ru-RU" sz="2400" b="1" dirty="0">
                  <a:solidFill>
                    <a:srgbClr val="FFC30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опасностей</a:t>
              </a:r>
              <a:endParaRPr lang="ru-RU" sz="24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grpSp>
      <p:grpSp>
        <p:nvGrpSpPr>
          <p:cNvPr id="4" name="Группа 18">
            <a:extLst>
              <a:ext uri="{FF2B5EF4-FFF2-40B4-BE49-F238E27FC236}">
                <a16:creationId xmlns="" xmlns:a16="http://schemas.microsoft.com/office/drawing/2014/main" id="{8D8F7EA7-D332-4E8A-9753-E73E3CA945E8}"/>
              </a:ext>
            </a:extLst>
          </p:cNvPr>
          <p:cNvGrpSpPr/>
          <p:nvPr/>
        </p:nvGrpSpPr>
        <p:grpSpPr>
          <a:xfrm>
            <a:off x="1411830" y="1154699"/>
            <a:ext cx="1007269" cy="993161"/>
            <a:chOff x="2219325" y="3079750"/>
            <a:chExt cx="1343025" cy="1343025"/>
          </a:xfrm>
        </p:grpSpPr>
        <p:sp>
          <p:nvSpPr>
            <p:cNvPr id="10" name="Овал 9">
              <a:extLst>
                <a:ext uri="{FF2B5EF4-FFF2-40B4-BE49-F238E27FC236}">
                  <a16:creationId xmlns="" xmlns:a16="http://schemas.microsoft.com/office/drawing/2014/main" id="{93482633-CB8E-4A77-9E05-1AFB295425B6}"/>
                </a:ext>
              </a:extLst>
            </p:cNvPr>
            <p:cNvSpPr/>
            <p:nvPr/>
          </p:nvSpPr>
          <p:spPr>
            <a:xfrm>
              <a:off x="2219325" y="3079750"/>
              <a:ext cx="1343025" cy="1343025"/>
            </a:xfrm>
            <a:prstGeom prst="ellipse">
              <a:avLst/>
            </a:prstGeom>
            <a:solidFill>
              <a:schemeClr val="bg1"/>
            </a:solidFill>
            <a:ln>
              <a:noFill/>
            </a:ln>
            <a:effectLst>
              <a:outerShdw blurRad="381000" dist="76200" dir="2700000" sx="104000" sy="104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Овал 13">
              <a:extLst>
                <a:ext uri="{FF2B5EF4-FFF2-40B4-BE49-F238E27FC236}">
                  <a16:creationId xmlns="" xmlns:a16="http://schemas.microsoft.com/office/drawing/2014/main" id="{0879D107-5173-47C1-BBB7-0353A2991977}"/>
                </a:ext>
              </a:extLst>
            </p:cNvPr>
            <p:cNvSpPr/>
            <p:nvPr/>
          </p:nvSpPr>
          <p:spPr>
            <a:xfrm>
              <a:off x="2332038" y="3192463"/>
              <a:ext cx="1117599" cy="1117599"/>
            </a:xfrm>
            <a:prstGeom prst="ellipse">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6" name="Рисунок 15" descr="В яблочко со сплошной заливкой">
              <a:extLst>
                <a:ext uri="{FF2B5EF4-FFF2-40B4-BE49-F238E27FC236}">
                  <a16:creationId xmlns="" xmlns:a16="http://schemas.microsoft.com/office/drawing/2014/main" id="{9C41A354-54E2-407E-A6DE-5F19323CCBE3}"/>
                </a:ext>
              </a:extLst>
            </p:cNvPr>
            <p:cNvPicPr>
              <a:picLocks noChangeAspect="1"/>
            </p:cNvPicPr>
            <p:nvPr/>
          </p:nvPicPr>
          <p:blipFill>
            <a:blip r:embed="rId3">
              <a:extLst>
                <a:ext uri="{28A0092B-C50C-407E-A947-70E740481C1C}">
                  <a14:useLocalDpi xmlns="" xmlns:a14="http://schemas.microsoft.com/office/drawing/2010/main" val="0"/>
                </a:ext>
                <a:ext uri="{96DAC541-7B7A-43D3-8B79-37D633B846F1}">
                  <asvg:svgBlip xmlns="" xmlns:asvg="http://schemas.microsoft.com/office/drawing/2016/SVG/main" r:embed="rId4"/>
                </a:ext>
              </a:extLst>
            </a:blip>
            <a:stretch>
              <a:fillRect/>
            </a:stretch>
          </p:blipFill>
          <p:spPr>
            <a:xfrm>
              <a:off x="2569185" y="3429610"/>
              <a:ext cx="643304" cy="643304"/>
            </a:xfrm>
            <a:prstGeom prst="rect">
              <a:avLst/>
            </a:prstGeom>
          </p:spPr>
        </p:pic>
      </p:grpSp>
      <p:grpSp>
        <p:nvGrpSpPr>
          <p:cNvPr id="6" name="Группа 20">
            <a:extLst>
              <a:ext uri="{FF2B5EF4-FFF2-40B4-BE49-F238E27FC236}">
                <a16:creationId xmlns="" xmlns:a16="http://schemas.microsoft.com/office/drawing/2014/main" id="{C9421E81-AFE6-4AFE-B8C8-9484CF059388}"/>
              </a:ext>
            </a:extLst>
          </p:cNvPr>
          <p:cNvGrpSpPr/>
          <p:nvPr/>
        </p:nvGrpSpPr>
        <p:grpSpPr>
          <a:xfrm>
            <a:off x="6479459" y="1154696"/>
            <a:ext cx="1007269" cy="993163"/>
            <a:chOff x="8629652" y="3079750"/>
            <a:chExt cx="1343025" cy="1343025"/>
          </a:xfrm>
        </p:grpSpPr>
        <p:sp>
          <p:nvSpPr>
            <p:cNvPr id="11" name="Овал 10">
              <a:extLst>
                <a:ext uri="{FF2B5EF4-FFF2-40B4-BE49-F238E27FC236}">
                  <a16:creationId xmlns="" xmlns:a16="http://schemas.microsoft.com/office/drawing/2014/main" id="{423CC504-B8C0-4F4D-A8D1-CCA8F9D5248E}"/>
                </a:ext>
              </a:extLst>
            </p:cNvPr>
            <p:cNvSpPr/>
            <p:nvPr/>
          </p:nvSpPr>
          <p:spPr>
            <a:xfrm>
              <a:off x="8629652" y="3079750"/>
              <a:ext cx="1343025" cy="1343025"/>
            </a:xfrm>
            <a:prstGeom prst="ellipse">
              <a:avLst/>
            </a:prstGeom>
            <a:solidFill>
              <a:schemeClr val="bg1"/>
            </a:solidFill>
            <a:ln>
              <a:noFill/>
            </a:ln>
            <a:effectLst>
              <a:outerShdw blurRad="381000" dist="76200" dir="2700000" sx="104000" sy="104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5" name="Овал 14">
              <a:extLst>
                <a:ext uri="{FF2B5EF4-FFF2-40B4-BE49-F238E27FC236}">
                  <a16:creationId xmlns="" xmlns:a16="http://schemas.microsoft.com/office/drawing/2014/main" id="{37F7520A-5C15-4423-9D42-A98875A856C3}"/>
                </a:ext>
              </a:extLst>
            </p:cNvPr>
            <p:cNvSpPr/>
            <p:nvPr/>
          </p:nvSpPr>
          <p:spPr>
            <a:xfrm>
              <a:off x="8742365" y="3192463"/>
              <a:ext cx="1117599" cy="1117599"/>
            </a:xfrm>
            <a:prstGeom prst="ellipse">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8" name="Рисунок 17" descr="Линейчатая диаграмма со сплошной заливкой">
              <a:extLst>
                <a:ext uri="{FF2B5EF4-FFF2-40B4-BE49-F238E27FC236}">
                  <a16:creationId xmlns="" xmlns:a16="http://schemas.microsoft.com/office/drawing/2014/main" id="{E1EC3478-489B-4576-A360-5B3A3B418E85}"/>
                </a:ext>
              </a:extLst>
            </p:cNvPr>
            <p:cNvPicPr>
              <a:picLocks noChangeAspect="1"/>
            </p:cNvPicPr>
            <p:nvPr/>
          </p:nvPicPr>
          <p:blipFill>
            <a:blip r:embed="rId5">
              <a:extLst>
                <a:ext uri="{28A0092B-C50C-407E-A947-70E740481C1C}">
                  <a14:useLocalDpi xmlns="" xmlns:a14="http://schemas.microsoft.com/office/drawing/2010/main" val="0"/>
                </a:ext>
                <a:ext uri="{96DAC541-7B7A-43D3-8B79-37D633B846F1}">
                  <asvg:svgBlip xmlns="" xmlns:asvg="http://schemas.microsoft.com/office/drawing/2016/SVG/main" r:embed="rId6"/>
                </a:ext>
              </a:extLst>
            </a:blip>
            <a:stretch>
              <a:fillRect/>
            </a:stretch>
          </p:blipFill>
          <p:spPr>
            <a:xfrm>
              <a:off x="8979512" y="3429610"/>
              <a:ext cx="643304" cy="643304"/>
            </a:xfrm>
            <a:prstGeom prst="rect">
              <a:avLst/>
            </a:prstGeom>
          </p:spPr>
        </p:pic>
      </p:grpSp>
      <p:grpSp>
        <p:nvGrpSpPr>
          <p:cNvPr id="9" name="Группа 21">
            <a:extLst>
              <a:ext uri="{FF2B5EF4-FFF2-40B4-BE49-F238E27FC236}">
                <a16:creationId xmlns="" xmlns:a16="http://schemas.microsoft.com/office/drawing/2014/main" id="{0AFA12E3-9AA3-4591-8CF1-5737CD6AA801}"/>
              </a:ext>
            </a:extLst>
          </p:cNvPr>
          <p:cNvGrpSpPr/>
          <p:nvPr/>
        </p:nvGrpSpPr>
        <p:grpSpPr>
          <a:xfrm>
            <a:off x="389824" y="4650605"/>
            <a:ext cx="2764142" cy="584776"/>
            <a:chOff x="1590675" y="4650605"/>
            <a:chExt cx="2628900" cy="584776"/>
          </a:xfrm>
        </p:grpSpPr>
        <p:sp>
          <p:nvSpPr>
            <p:cNvPr id="23" name="TextBox 22">
              <a:extLst>
                <a:ext uri="{FF2B5EF4-FFF2-40B4-BE49-F238E27FC236}">
                  <a16:creationId xmlns="" xmlns:a16="http://schemas.microsoft.com/office/drawing/2014/main" id="{F206C331-0BA2-4F68-AD9C-B134E35274C8}"/>
                </a:ext>
              </a:extLst>
            </p:cNvPr>
            <p:cNvSpPr txBox="1"/>
            <p:nvPr/>
          </p:nvSpPr>
          <p:spPr>
            <a:xfrm>
              <a:off x="1590675" y="4958382"/>
              <a:ext cx="2628900" cy="276999"/>
            </a:xfrm>
            <a:prstGeom prst="rect">
              <a:avLst/>
            </a:prstGeom>
            <a:noFill/>
          </p:spPr>
          <p:txBody>
            <a:bodyPr wrap="square" rtlCol="0">
              <a:spAutoFit/>
            </a:bodyPr>
            <a:lstStyle/>
            <a:p>
              <a:pPr algn="ctr"/>
              <a:endParaRPr lang="ru-RU" sz="1200" dirty="0">
                <a:solidFill>
                  <a:srgbClr val="A5A5A5"/>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a:extLst>
                <a:ext uri="{FF2B5EF4-FFF2-40B4-BE49-F238E27FC236}">
                  <a16:creationId xmlns="" xmlns:a16="http://schemas.microsoft.com/office/drawing/2014/main" id="{DAF4270F-E898-422D-83A4-A56497D4E4CC}"/>
                </a:ext>
              </a:extLst>
            </p:cNvPr>
            <p:cNvSpPr txBox="1"/>
            <p:nvPr/>
          </p:nvSpPr>
          <p:spPr>
            <a:xfrm>
              <a:off x="2817277" y="4650605"/>
              <a:ext cx="175693" cy="307777"/>
            </a:xfrm>
            <a:prstGeom prst="rect">
              <a:avLst/>
            </a:prstGeom>
            <a:noFill/>
          </p:spPr>
          <p:txBody>
            <a:bodyPr wrap="none" rtlCol="0">
              <a:spAutoFit/>
            </a:bodyPr>
            <a:lstStyle/>
            <a:p>
              <a:pPr algn="ctr"/>
              <a:endParaRPr lang="ru-RU" sz="1400" b="1" dirty="0">
                <a:solidFill>
                  <a:srgbClr val="1D1D1D"/>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2" name="Группа 27">
            <a:extLst>
              <a:ext uri="{FF2B5EF4-FFF2-40B4-BE49-F238E27FC236}">
                <a16:creationId xmlns="" xmlns:a16="http://schemas.microsoft.com/office/drawing/2014/main" id="{5D074C86-B44B-44BB-8FB9-2C13842614A5}"/>
              </a:ext>
            </a:extLst>
          </p:cNvPr>
          <p:cNvGrpSpPr/>
          <p:nvPr/>
        </p:nvGrpSpPr>
        <p:grpSpPr>
          <a:xfrm>
            <a:off x="5990036" y="4475762"/>
            <a:ext cx="1971675" cy="641170"/>
            <a:chOff x="1590675" y="4650605"/>
            <a:chExt cx="2628900" cy="541862"/>
          </a:xfrm>
        </p:grpSpPr>
        <p:sp>
          <p:nvSpPr>
            <p:cNvPr id="29" name="TextBox 28">
              <a:extLst>
                <a:ext uri="{FF2B5EF4-FFF2-40B4-BE49-F238E27FC236}">
                  <a16:creationId xmlns="" xmlns:a16="http://schemas.microsoft.com/office/drawing/2014/main" id="{6AA44730-6201-4B5D-9458-9E67333BDFAF}"/>
                </a:ext>
              </a:extLst>
            </p:cNvPr>
            <p:cNvSpPr txBox="1"/>
            <p:nvPr/>
          </p:nvSpPr>
          <p:spPr>
            <a:xfrm>
              <a:off x="1590675" y="4958371"/>
              <a:ext cx="2628900" cy="234096"/>
            </a:xfrm>
            <a:prstGeom prst="rect">
              <a:avLst/>
            </a:prstGeom>
            <a:noFill/>
          </p:spPr>
          <p:txBody>
            <a:bodyPr wrap="square" rtlCol="0">
              <a:spAutoFit/>
            </a:bodyPr>
            <a:lstStyle/>
            <a:p>
              <a:pPr algn="ctr"/>
              <a:endParaRPr lang="ru-RU" sz="1200" dirty="0">
                <a:solidFill>
                  <a:srgbClr val="A5A5A5"/>
                </a:solidFill>
                <a:latin typeface="Roboto" panose="02000000000000000000" pitchFamily="2" charset="0"/>
                <a:ea typeface="Roboto" panose="02000000000000000000" pitchFamily="2" charset="0"/>
                <a:cs typeface="Roboto" panose="02000000000000000000" pitchFamily="2" charset="0"/>
              </a:endParaRPr>
            </a:p>
          </p:txBody>
        </p:sp>
        <p:sp>
          <p:nvSpPr>
            <p:cNvPr id="30" name="TextBox 29">
              <a:extLst>
                <a:ext uri="{FF2B5EF4-FFF2-40B4-BE49-F238E27FC236}">
                  <a16:creationId xmlns="" xmlns:a16="http://schemas.microsoft.com/office/drawing/2014/main" id="{2A6A3966-B552-413D-8318-1599DCA63481}"/>
                </a:ext>
              </a:extLst>
            </p:cNvPr>
            <p:cNvSpPr txBox="1"/>
            <p:nvPr/>
          </p:nvSpPr>
          <p:spPr>
            <a:xfrm>
              <a:off x="2781972" y="4650605"/>
              <a:ext cx="246308" cy="260107"/>
            </a:xfrm>
            <a:prstGeom prst="rect">
              <a:avLst/>
            </a:prstGeom>
            <a:noFill/>
          </p:spPr>
          <p:txBody>
            <a:bodyPr wrap="none" rtlCol="0">
              <a:spAutoFit/>
            </a:bodyPr>
            <a:lstStyle/>
            <a:p>
              <a:pPr algn="ctr"/>
              <a:endParaRPr lang="ru-RU" sz="1400" b="1" dirty="0">
                <a:solidFill>
                  <a:srgbClr val="1D1D1D"/>
                </a:solidFill>
                <a:latin typeface="Roboto" panose="02000000000000000000" pitchFamily="2" charset="0"/>
                <a:ea typeface="Roboto" panose="02000000000000000000" pitchFamily="2" charset="0"/>
                <a:cs typeface="Roboto" panose="02000000000000000000" pitchFamily="2" charset="0"/>
              </a:endParaRPr>
            </a:p>
          </p:txBody>
        </p:sp>
      </p:grpSp>
      <p:grpSp>
        <p:nvGrpSpPr>
          <p:cNvPr id="13" name="Группа 30">
            <a:extLst>
              <a:ext uri="{FF2B5EF4-FFF2-40B4-BE49-F238E27FC236}">
                <a16:creationId xmlns="" xmlns:a16="http://schemas.microsoft.com/office/drawing/2014/main" id="{5D074C86-B44B-44BB-8FB9-2C13842614A5}"/>
              </a:ext>
            </a:extLst>
          </p:cNvPr>
          <p:cNvGrpSpPr/>
          <p:nvPr/>
        </p:nvGrpSpPr>
        <p:grpSpPr>
          <a:xfrm>
            <a:off x="4685098" y="3157088"/>
            <a:ext cx="4207382" cy="1200330"/>
            <a:chOff x="1828187" y="4586880"/>
            <a:chExt cx="2391388" cy="617719"/>
          </a:xfrm>
        </p:grpSpPr>
        <p:sp>
          <p:nvSpPr>
            <p:cNvPr id="32" name="TextBox 31">
              <a:extLst>
                <a:ext uri="{FF2B5EF4-FFF2-40B4-BE49-F238E27FC236}">
                  <a16:creationId xmlns="" xmlns:a16="http://schemas.microsoft.com/office/drawing/2014/main" id="{6AA44730-6201-4B5D-9458-9E67333BDFAF}"/>
                </a:ext>
              </a:extLst>
            </p:cNvPr>
            <p:cNvSpPr txBox="1"/>
            <p:nvPr/>
          </p:nvSpPr>
          <p:spPr>
            <a:xfrm>
              <a:off x="1828187" y="4586880"/>
              <a:ext cx="2391388" cy="617719"/>
            </a:xfrm>
            <a:prstGeom prst="rect">
              <a:avLst/>
            </a:prstGeom>
            <a:noFill/>
          </p:spPr>
          <p:txBody>
            <a:bodyPr wrap="square" rtlCol="0">
              <a:spAutoFit/>
            </a:bodyPr>
            <a:lstStyle/>
            <a:p>
              <a:r>
                <a:rPr lang="ru-RU" sz="2400" b="1" dirty="0">
                  <a:solidFill>
                    <a:srgbClr val="FFC30D"/>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минимизация повреждения здоровья работника</a:t>
              </a:r>
              <a:endParaRPr lang="ru-RU" sz="24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33" name="TextBox 32">
              <a:extLst>
                <a:ext uri="{FF2B5EF4-FFF2-40B4-BE49-F238E27FC236}">
                  <a16:creationId xmlns="" xmlns:a16="http://schemas.microsoft.com/office/drawing/2014/main" id="{2A6A3966-B552-413D-8318-1599DCA63481}"/>
                </a:ext>
              </a:extLst>
            </p:cNvPr>
            <p:cNvSpPr txBox="1"/>
            <p:nvPr/>
          </p:nvSpPr>
          <p:spPr>
            <a:xfrm>
              <a:off x="2842739" y="4650606"/>
              <a:ext cx="124772" cy="158390"/>
            </a:xfrm>
            <a:prstGeom prst="rect">
              <a:avLst/>
            </a:prstGeom>
            <a:noFill/>
          </p:spPr>
          <p:txBody>
            <a:bodyPr wrap="none" rtlCol="0">
              <a:spAutoFit/>
            </a:bodyPr>
            <a:lstStyle/>
            <a:p>
              <a:pPr algn="ctr"/>
              <a:endParaRPr lang="ru-RU" sz="1400" b="1" dirty="0">
                <a:solidFill>
                  <a:srgbClr val="1D1D1D"/>
                </a:solidFill>
                <a:latin typeface="Roboto" panose="02000000000000000000" pitchFamily="2" charset="0"/>
                <a:ea typeface="Roboto" panose="02000000000000000000" pitchFamily="2" charset="0"/>
                <a:cs typeface="Roboto" panose="02000000000000000000" pitchFamily="2" charset="0"/>
              </a:endParaRPr>
            </a:p>
          </p:txBody>
        </p:sp>
      </p:grpSp>
      <p:pic>
        <p:nvPicPr>
          <p:cNvPr id="25" name="Picture 3" descr="https://avatars.mds.yandex.net/i?id=353e52e285f17e2edbb656a446ac6a3860d25234-3949526-images-thumbs&amp;n=13"/>
          <p:cNvPicPr>
            <a:picLocks noChangeAspect="1" noChangeArrowheads="1"/>
          </p:cNvPicPr>
          <p:nvPr/>
        </p:nvPicPr>
        <p:blipFill>
          <a:blip r:embed="rId7" cstate="print"/>
          <a:srcRect/>
          <a:stretch>
            <a:fillRect/>
          </a:stretch>
        </p:blipFill>
        <p:spPr bwMode="auto">
          <a:xfrm>
            <a:off x="3327426" y="1568918"/>
            <a:ext cx="2340602" cy="1694046"/>
          </a:xfrm>
          <a:prstGeom prst="rect">
            <a:avLst/>
          </a:prstGeom>
          <a:noFill/>
        </p:spPr>
      </p:pic>
      <p:sp>
        <p:nvSpPr>
          <p:cNvPr id="26" name="Прямоугольник 25"/>
          <p:cNvSpPr/>
          <p:nvPr/>
        </p:nvSpPr>
        <p:spPr>
          <a:xfrm>
            <a:off x="0" y="4475748"/>
            <a:ext cx="4028173" cy="2031325"/>
          </a:xfrm>
          <a:prstGeom prst="rect">
            <a:avLst/>
          </a:prstGeom>
        </p:spPr>
        <p:txBody>
          <a:bodyPr wrap="square">
            <a:spAutoFit/>
          </a:bodyPr>
          <a:lstStyle/>
          <a:p>
            <a:pPr algn="just"/>
            <a:r>
              <a:rPr lang="ru-RU" sz="1400" b="1" dirty="0" smtClean="0">
                <a:solidFill>
                  <a:srgbClr val="0000CC"/>
                </a:solidFill>
              </a:rPr>
              <a:t>Статья 218 ТК РФ. Профессиональные риски.</a:t>
            </a:r>
          </a:p>
          <a:p>
            <a:pPr algn="just"/>
            <a:r>
              <a:rPr lang="ru-RU" sz="1400" b="1" dirty="0" smtClean="0">
                <a:solidFill>
                  <a:srgbClr val="0000CC"/>
                </a:solidFill>
              </a:rPr>
              <a:t>При обеспечении функционирования СУОТ работодателем должны проводиться системные мероприятия по управлению профессиональными рисками на рабочих местах, связанные с выявлением опасностей, оценкой и снижением уровней профессиональных рисков.</a:t>
            </a:r>
            <a:endParaRPr lang="ru-RU" sz="1400" b="1" dirty="0">
              <a:solidFill>
                <a:srgbClr val="0000CC"/>
              </a:solidFill>
            </a:endParaRPr>
          </a:p>
        </p:txBody>
      </p:sp>
      <p:sp>
        <p:nvSpPr>
          <p:cNvPr id="27" name="Прямоугольник 26"/>
          <p:cNvSpPr/>
          <p:nvPr/>
        </p:nvSpPr>
        <p:spPr>
          <a:xfrm>
            <a:off x="4685097" y="4004109"/>
            <a:ext cx="4302493" cy="2708434"/>
          </a:xfrm>
          <a:prstGeom prst="rect">
            <a:avLst/>
          </a:prstGeom>
        </p:spPr>
        <p:txBody>
          <a:bodyPr wrap="square">
            <a:spAutoFit/>
          </a:bodyPr>
          <a:lstStyle/>
          <a:p>
            <a:pPr algn="just"/>
            <a:endParaRPr lang="ru-RU" b="1" dirty="0" smtClean="0">
              <a:solidFill>
                <a:srgbClr val="0000CC"/>
              </a:solidFill>
            </a:endParaRPr>
          </a:p>
          <a:p>
            <a:pPr algn="just"/>
            <a:endParaRPr lang="ru-RU" sz="1400" b="1" dirty="0" smtClean="0">
              <a:solidFill>
                <a:srgbClr val="0000CC"/>
              </a:solidFill>
            </a:endParaRPr>
          </a:p>
          <a:p>
            <a:pPr algn="just"/>
            <a:r>
              <a:rPr lang="ru-RU" sz="1400" b="1" dirty="0" smtClean="0">
                <a:solidFill>
                  <a:srgbClr val="0000CC"/>
                </a:solidFill>
              </a:rPr>
              <a:t>Статья</a:t>
            </a:r>
            <a:r>
              <a:rPr lang="ru-RU" sz="1400" b="1" dirty="0" smtClean="0">
                <a:solidFill>
                  <a:srgbClr val="0000CC"/>
                </a:solidFill>
              </a:rPr>
              <a:t> 226 ТК РФ регламентирует понятие микроповреждения (микротравмы), под которыми понимаются ссадины, кровоподтеки, ушибы мягких тканей, поверхностные раны и другие повреждения, полученные работниками.</a:t>
            </a:r>
            <a:r>
              <a:rPr lang="ru-RU" sz="1400" b="1" dirty="0" smtClean="0"/>
              <a:t> </a:t>
            </a:r>
            <a:endParaRPr lang="ru-RU" sz="1400" b="1" dirty="0" smtClean="0">
              <a:solidFill>
                <a:srgbClr val="FF0000"/>
              </a:solidFill>
            </a:endParaRPr>
          </a:p>
          <a:p>
            <a:pPr algn="just"/>
            <a:r>
              <a:rPr lang="ru-RU" sz="1400" b="1" dirty="0" smtClean="0">
                <a:solidFill>
                  <a:srgbClr val="FF0000"/>
                </a:solidFill>
              </a:rPr>
              <a:t>Статья 217 ТК РФ. Система управления охраной труда Работодатель обязан обеспечить создание и функционирование системы управления охраной труда.</a:t>
            </a:r>
            <a:endParaRPr lang="ru-RU" sz="1400" b="1" dirty="0">
              <a:solidFill>
                <a:srgbClr val="FF0000"/>
              </a:solidFill>
            </a:endParaRPr>
          </a:p>
        </p:txBody>
      </p:sp>
    </p:spTree>
    <p:extLst>
      <p:ext uri="{BB962C8B-B14F-4D97-AF65-F5344CB8AC3E}">
        <p14:creationId xmlns="" xmlns:p14="http://schemas.microsoft.com/office/powerpoint/2010/main" val="2377069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Номер слайда 2"/>
          <p:cNvSpPr txBox="1">
            <a:spLocks noGrp="1"/>
          </p:cNvSpPr>
          <p:nvPr/>
        </p:nvSpPr>
        <p:spPr bwMode="black">
          <a:xfrm>
            <a:off x="8345488" y="6427788"/>
            <a:ext cx="798512" cy="430212"/>
          </a:xfrm>
          <a:prstGeom prst="rect">
            <a:avLst/>
          </a:prstGeom>
          <a:noFill/>
          <a:ln w="9525">
            <a:noFill/>
            <a:miter lim="800000"/>
            <a:headEnd/>
            <a:tailEnd/>
          </a:ln>
        </p:spPr>
        <p:txBody>
          <a:bodyPr lIns="93267" tIns="46633" rIns="93267" bIns="46633" anchor="ctr"/>
          <a:lstStyle/>
          <a:p>
            <a:pPr algn="r" defTabSz="933450"/>
            <a:fld id="{FE585E80-D7F2-4D69-A858-5297CB6E5085}" type="slidenum">
              <a:rPr lang="en-US" sz="1400">
                <a:latin typeface="Times New Roman" pitchFamily="18" charset="0"/>
              </a:rPr>
              <a:pPr algn="r" defTabSz="933450"/>
              <a:t>6</a:t>
            </a:fld>
            <a:endParaRPr lang="en-US" sz="1400" dirty="0">
              <a:latin typeface="Times New Roman" pitchFamily="18" charset="0"/>
            </a:endParaRPr>
          </a:p>
        </p:txBody>
      </p:sp>
      <p:sp>
        <p:nvSpPr>
          <p:cNvPr id="20483" name="Rectangle 14"/>
          <p:cNvSpPr>
            <a:spLocks noChangeArrowheads="1"/>
          </p:cNvSpPr>
          <p:nvPr/>
        </p:nvSpPr>
        <p:spPr bwMode="auto">
          <a:xfrm>
            <a:off x="438150" y="116632"/>
            <a:ext cx="7856538" cy="955971"/>
          </a:xfrm>
          <a:prstGeom prst="rect">
            <a:avLst/>
          </a:prstGeom>
          <a:noFill/>
          <a:ln w="9525" algn="ctr">
            <a:noFill/>
            <a:miter lim="800000"/>
            <a:headEnd/>
            <a:tailEnd/>
          </a:ln>
        </p:spPr>
        <p:txBody>
          <a:bodyPr wrap="square" lIns="93287" tIns="46643" rIns="93287" bIns="46643">
            <a:spAutoFit/>
          </a:bodyPr>
          <a:lstStyle/>
          <a:p>
            <a:pPr algn="ctr" defTabSz="933450"/>
            <a:r>
              <a:rPr lang="ru-RU" sz="2800" b="1" dirty="0" smtClean="0">
                <a:solidFill>
                  <a:srgbClr val="003366"/>
                </a:solidFill>
              </a:rPr>
              <a:t>ПРИОРИТЕТ </a:t>
            </a:r>
            <a:r>
              <a:rPr lang="ru-RU" sz="2800" b="1" dirty="0">
                <a:solidFill>
                  <a:srgbClr val="003366"/>
                </a:solidFill>
              </a:rPr>
              <a:t>ТРУДОВОГО </a:t>
            </a:r>
            <a:endParaRPr lang="en-US" sz="2800" b="1" dirty="0">
              <a:solidFill>
                <a:srgbClr val="003366"/>
              </a:solidFill>
            </a:endParaRPr>
          </a:p>
          <a:p>
            <a:pPr algn="ctr" defTabSz="933450"/>
            <a:r>
              <a:rPr lang="ru-RU" sz="2800" b="1" dirty="0">
                <a:solidFill>
                  <a:srgbClr val="003366"/>
                </a:solidFill>
              </a:rPr>
              <a:t>ЗАКОНОДАТЕЛЬСТВА </a:t>
            </a:r>
            <a:r>
              <a:rPr lang="ru-RU" sz="2800" b="1" dirty="0" smtClean="0">
                <a:solidFill>
                  <a:srgbClr val="003366"/>
                </a:solidFill>
              </a:rPr>
              <a:t>РОССИЙСКОЙ ФЕДЕРАЦИИ</a:t>
            </a:r>
            <a:endParaRPr lang="ru-RU" sz="2800" b="1" dirty="0">
              <a:solidFill>
                <a:srgbClr val="003366"/>
              </a:solidFill>
            </a:endParaRPr>
          </a:p>
        </p:txBody>
      </p:sp>
      <p:sp>
        <p:nvSpPr>
          <p:cNvPr id="5" name="AutoShape 3"/>
          <p:cNvSpPr>
            <a:spLocks noChangeArrowheads="1"/>
          </p:cNvSpPr>
          <p:nvPr/>
        </p:nvSpPr>
        <p:spPr bwMode="auto">
          <a:xfrm>
            <a:off x="477838" y="3278188"/>
            <a:ext cx="2938462" cy="954087"/>
          </a:xfrm>
          <a:prstGeom prst="flowChartProcess">
            <a:avLst/>
          </a:prstGeom>
          <a:solidFill>
            <a:srgbClr val="FBE55F"/>
          </a:solidFill>
          <a:ln w="12700">
            <a:solidFill>
              <a:srgbClr val="000000"/>
            </a:solidFill>
            <a:miter lim="800000"/>
            <a:headEnd/>
            <a:tailEnd/>
          </a:ln>
        </p:spPr>
        <p:txBody>
          <a:bodyPr wrap="none" lIns="93287" tIns="46643" rIns="93287" bIns="46643" anchor="ctr"/>
          <a:lstStyle/>
          <a:p>
            <a:pPr algn="ctr" defTabSz="933450"/>
            <a:endParaRPr lang="ru-RU" sz="1800" b="1" dirty="0" smtClean="0">
              <a:solidFill>
                <a:srgbClr val="003C59"/>
              </a:solidFill>
            </a:endParaRPr>
          </a:p>
          <a:p>
            <a:pPr algn="ctr" defTabSz="933450"/>
            <a:r>
              <a:rPr lang="ru-RU" sz="1800" b="1" dirty="0" smtClean="0">
                <a:solidFill>
                  <a:srgbClr val="003C59"/>
                </a:solidFill>
              </a:rPr>
              <a:t>КОНСТИТУЦИЯ РФ</a:t>
            </a:r>
          </a:p>
          <a:p>
            <a:pPr algn="ctr" defTabSz="933450"/>
            <a:r>
              <a:rPr lang="ru-RU" sz="1800" b="1" dirty="0" smtClean="0">
                <a:solidFill>
                  <a:srgbClr val="003C59"/>
                </a:solidFill>
              </a:rPr>
              <a:t> ст.37</a:t>
            </a:r>
          </a:p>
          <a:p>
            <a:pPr algn="ctr" defTabSz="933450"/>
            <a:r>
              <a:rPr lang="ru-RU" sz="1800" b="1" dirty="0" smtClean="0">
                <a:solidFill>
                  <a:srgbClr val="003C59"/>
                </a:solidFill>
              </a:rPr>
              <a:t> </a:t>
            </a:r>
            <a:endParaRPr lang="ru-RU" sz="1800" b="1" dirty="0">
              <a:solidFill>
                <a:srgbClr val="003C59"/>
              </a:solidFill>
            </a:endParaRPr>
          </a:p>
        </p:txBody>
      </p:sp>
      <p:sp>
        <p:nvSpPr>
          <p:cNvPr id="20485" name="Text Box 8"/>
          <p:cNvSpPr txBox="1">
            <a:spLocks noChangeArrowheads="1"/>
          </p:cNvSpPr>
          <p:nvPr/>
        </p:nvSpPr>
        <p:spPr bwMode="auto">
          <a:xfrm>
            <a:off x="3857625" y="4233863"/>
            <a:ext cx="187325" cy="311150"/>
          </a:xfrm>
          <a:prstGeom prst="rect">
            <a:avLst/>
          </a:prstGeom>
          <a:noFill/>
          <a:ln w="9525">
            <a:noFill/>
            <a:miter lim="800000"/>
            <a:headEnd/>
            <a:tailEnd/>
          </a:ln>
        </p:spPr>
        <p:txBody>
          <a:bodyPr wrap="none" lIns="93287" tIns="46643" rIns="93287" bIns="46643">
            <a:spAutoFit/>
          </a:bodyPr>
          <a:lstStyle/>
          <a:p>
            <a:pPr defTabSz="933450"/>
            <a:endParaRPr lang="en-US" sz="1400" dirty="0"/>
          </a:p>
        </p:txBody>
      </p:sp>
      <p:sp>
        <p:nvSpPr>
          <p:cNvPr id="8" name="AutoShape 11"/>
          <p:cNvSpPr>
            <a:spLocks noChangeArrowheads="1"/>
          </p:cNvSpPr>
          <p:nvPr/>
        </p:nvSpPr>
        <p:spPr bwMode="auto">
          <a:xfrm rot="-5400000">
            <a:off x="3902869" y="3012281"/>
            <a:ext cx="495300" cy="1468438"/>
          </a:xfrm>
          <a:prstGeom prst="downArrow">
            <a:avLst>
              <a:gd name="adj1" fmla="val 50000"/>
              <a:gd name="adj2" fmla="val 74119"/>
            </a:avLst>
          </a:prstGeom>
          <a:solidFill>
            <a:srgbClr val="FFFF00"/>
          </a:solidFill>
          <a:ln w="9525">
            <a:solidFill>
              <a:srgbClr val="000000"/>
            </a:solidFill>
            <a:miter lim="800000"/>
            <a:headEnd/>
            <a:tailEnd/>
          </a:ln>
        </p:spPr>
        <p:txBody>
          <a:bodyPr vert="eaVert" wrap="none" lIns="93287" tIns="46643" rIns="93287" bIns="46643" anchor="ctr"/>
          <a:lstStyle/>
          <a:p>
            <a:pPr defTabSz="933450"/>
            <a:endParaRPr lang="en-US" sz="1200" dirty="0">
              <a:latin typeface="Verdana" pitchFamily="34" charset="0"/>
            </a:endParaRPr>
          </a:p>
        </p:txBody>
      </p:sp>
      <p:sp>
        <p:nvSpPr>
          <p:cNvPr id="11" name="Oval 20"/>
          <p:cNvSpPr>
            <a:spLocks noChangeArrowheads="1"/>
          </p:cNvSpPr>
          <p:nvPr/>
        </p:nvSpPr>
        <p:spPr bwMode="auto">
          <a:xfrm>
            <a:off x="5688124" y="4233863"/>
            <a:ext cx="3455877" cy="2143126"/>
          </a:xfrm>
          <a:prstGeom prst="ellipse">
            <a:avLst/>
          </a:prstGeom>
          <a:solidFill>
            <a:srgbClr val="FFC000"/>
          </a:solidFill>
          <a:ln w="9525">
            <a:solidFill>
              <a:srgbClr val="000000"/>
            </a:solidFill>
            <a:round/>
            <a:headEnd/>
            <a:tailEnd/>
          </a:ln>
        </p:spPr>
        <p:txBody>
          <a:bodyPr wrap="none" lIns="93287" tIns="46643" rIns="93287" bIns="46643" anchor="ctr"/>
          <a:lstStyle/>
          <a:p>
            <a:pPr algn="ctr" defTabSz="933450"/>
            <a:r>
              <a:rPr lang="ru-RU" sz="1700" b="1" dirty="0" smtClean="0">
                <a:solidFill>
                  <a:srgbClr val="003964"/>
                </a:solidFill>
              </a:rPr>
              <a:t>СИСТЕМА УПРАВЛЕНИЯ</a:t>
            </a:r>
          </a:p>
          <a:p>
            <a:pPr algn="ctr" defTabSz="933450"/>
            <a:r>
              <a:rPr lang="ru-RU" sz="1700" b="1" dirty="0" smtClean="0">
                <a:solidFill>
                  <a:srgbClr val="003964"/>
                </a:solidFill>
              </a:rPr>
              <a:t>ОХРАНОЙ  ТРУДА</a:t>
            </a:r>
          </a:p>
          <a:p>
            <a:pPr algn="ctr" defTabSz="933450"/>
            <a:r>
              <a:rPr lang="ru-RU" sz="1800" b="1" dirty="0" smtClean="0">
                <a:solidFill>
                  <a:srgbClr val="003964"/>
                </a:solidFill>
              </a:rPr>
              <a:t>Локальные </a:t>
            </a:r>
          </a:p>
          <a:p>
            <a:pPr algn="ctr" defTabSz="933450"/>
            <a:r>
              <a:rPr lang="ru-RU" sz="1800" b="1" dirty="0" smtClean="0">
                <a:solidFill>
                  <a:srgbClr val="003964"/>
                </a:solidFill>
              </a:rPr>
              <a:t>нормативные Акты</a:t>
            </a:r>
          </a:p>
          <a:p>
            <a:pPr algn="ctr" defTabSz="933450"/>
            <a:r>
              <a:rPr lang="ru-RU" sz="1400" b="1" dirty="0" smtClean="0">
                <a:solidFill>
                  <a:srgbClr val="FF0000"/>
                </a:solidFill>
              </a:rPr>
              <a:t>СОЗДАНИЕ БЕЗОПАСНЫХ </a:t>
            </a:r>
          </a:p>
          <a:p>
            <a:pPr algn="ctr" defTabSz="933450"/>
            <a:r>
              <a:rPr lang="ru-RU" sz="1400" b="1" dirty="0" smtClean="0">
                <a:solidFill>
                  <a:srgbClr val="FF0000"/>
                </a:solidFill>
              </a:rPr>
              <a:t>УСЛОВИЙ ТРУДА</a:t>
            </a:r>
          </a:p>
        </p:txBody>
      </p:sp>
      <p:sp>
        <p:nvSpPr>
          <p:cNvPr id="12" name="AutoShape 22"/>
          <p:cNvSpPr>
            <a:spLocks noChangeArrowheads="1"/>
          </p:cNvSpPr>
          <p:nvPr/>
        </p:nvSpPr>
        <p:spPr bwMode="auto">
          <a:xfrm rot="1262854">
            <a:off x="2784475" y="2379663"/>
            <a:ext cx="495300" cy="925512"/>
          </a:xfrm>
          <a:prstGeom prst="downArrow">
            <a:avLst>
              <a:gd name="adj1" fmla="val 50000"/>
              <a:gd name="adj2" fmla="val 100411"/>
            </a:avLst>
          </a:prstGeom>
          <a:solidFill>
            <a:srgbClr val="FFFF00"/>
          </a:solidFill>
          <a:ln w="9525">
            <a:solidFill>
              <a:srgbClr val="000000"/>
            </a:solidFill>
            <a:miter lim="800000"/>
            <a:headEnd/>
            <a:tailEnd/>
          </a:ln>
        </p:spPr>
        <p:txBody>
          <a:bodyPr wrap="none" lIns="93287" tIns="46643" rIns="93287" bIns="46643" anchor="ctr"/>
          <a:lstStyle/>
          <a:p>
            <a:pPr defTabSz="933450"/>
            <a:endParaRPr lang="en-US" sz="1200" dirty="0">
              <a:latin typeface="Verdana" pitchFamily="34" charset="0"/>
            </a:endParaRPr>
          </a:p>
        </p:txBody>
      </p:sp>
      <p:sp>
        <p:nvSpPr>
          <p:cNvPr id="13" name="Oval 20"/>
          <p:cNvSpPr>
            <a:spLocks noChangeArrowheads="1"/>
          </p:cNvSpPr>
          <p:nvPr/>
        </p:nvSpPr>
        <p:spPr bwMode="auto">
          <a:xfrm>
            <a:off x="1938338" y="1484784"/>
            <a:ext cx="5043487" cy="1315565"/>
          </a:xfrm>
          <a:prstGeom prst="ellipse">
            <a:avLst/>
          </a:prstGeom>
          <a:solidFill>
            <a:srgbClr val="FFC000"/>
          </a:solidFill>
          <a:ln w="9525">
            <a:solidFill>
              <a:srgbClr val="000000"/>
            </a:solidFill>
            <a:round/>
            <a:headEnd/>
            <a:tailEnd/>
          </a:ln>
        </p:spPr>
        <p:txBody>
          <a:bodyPr wrap="none" lIns="93287" tIns="46643" rIns="93287" bIns="46643" anchor="ctr"/>
          <a:lstStyle/>
          <a:p>
            <a:pPr algn="ctr" defTabSz="933450"/>
            <a:r>
              <a:rPr lang="ru-RU" sz="1800" b="1" dirty="0">
                <a:solidFill>
                  <a:srgbClr val="0039E5"/>
                </a:solidFill>
                <a:latin typeface="Arial Black" pitchFamily="34" charset="0"/>
              </a:rPr>
              <a:t>СОХРАНЕНИЕ ЖИЗНИ И ЗДОРОВЬЯ </a:t>
            </a:r>
          </a:p>
          <a:p>
            <a:pPr algn="ctr" defTabSz="933450"/>
            <a:endParaRPr lang="ru-RU" sz="1200" b="1" dirty="0">
              <a:solidFill>
                <a:srgbClr val="003C59"/>
              </a:solidFill>
            </a:endParaRPr>
          </a:p>
        </p:txBody>
      </p:sp>
      <p:sp>
        <p:nvSpPr>
          <p:cNvPr id="14" name="AutoShape 11"/>
          <p:cNvSpPr>
            <a:spLocks noChangeArrowheads="1"/>
          </p:cNvSpPr>
          <p:nvPr/>
        </p:nvSpPr>
        <p:spPr bwMode="auto">
          <a:xfrm rot="-5400000">
            <a:off x="5135130" y="5324375"/>
            <a:ext cx="756184" cy="637841"/>
          </a:xfrm>
          <a:prstGeom prst="downArrow">
            <a:avLst>
              <a:gd name="adj1" fmla="val 50000"/>
              <a:gd name="adj2" fmla="val 39931"/>
            </a:avLst>
          </a:prstGeom>
          <a:solidFill>
            <a:srgbClr val="FFFF00"/>
          </a:solidFill>
          <a:ln w="9525">
            <a:solidFill>
              <a:srgbClr val="000000"/>
            </a:solidFill>
            <a:miter lim="800000"/>
            <a:headEnd/>
            <a:tailEnd/>
          </a:ln>
        </p:spPr>
        <p:txBody>
          <a:bodyPr rot="10800000" wrap="none" lIns="93287" tIns="46643" rIns="93287" bIns="46643" anchor="ctr"/>
          <a:lstStyle/>
          <a:p>
            <a:pPr defTabSz="933450"/>
            <a:endParaRPr lang="en-US" sz="1200" dirty="0">
              <a:latin typeface="Verdana" pitchFamily="34" charset="0"/>
            </a:endParaRPr>
          </a:p>
        </p:txBody>
      </p:sp>
      <p:sp>
        <p:nvSpPr>
          <p:cNvPr id="6" name="AutoShape 6"/>
          <p:cNvSpPr>
            <a:spLocks noChangeArrowheads="1"/>
          </p:cNvSpPr>
          <p:nvPr/>
        </p:nvSpPr>
        <p:spPr bwMode="auto">
          <a:xfrm>
            <a:off x="477838" y="4545013"/>
            <a:ext cx="4762500" cy="1689100"/>
          </a:xfrm>
          <a:prstGeom prst="flowChartProcess">
            <a:avLst/>
          </a:prstGeom>
          <a:solidFill>
            <a:srgbClr val="9FD9C6"/>
          </a:solidFill>
          <a:ln w="9525">
            <a:solidFill>
              <a:srgbClr val="000000"/>
            </a:solidFill>
            <a:miter lim="800000"/>
            <a:headEnd/>
            <a:tailEnd/>
          </a:ln>
        </p:spPr>
        <p:txBody>
          <a:bodyPr wrap="none" lIns="93287" tIns="46643" rIns="93287" bIns="46643" anchor="ctr"/>
          <a:lstStyle/>
          <a:p>
            <a:pPr defTabSz="933450"/>
            <a:r>
              <a:rPr lang="ru-RU" b="1" dirty="0">
                <a:solidFill>
                  <a:srgbClr val="1E4649"/>
                </a:solidFill>
              </a:rPr>
              <a:t>ГОСУДАРСТВЕННЫЕ </a:t>
            </a:r>
            <a:r>
              <a:rPr lang="ru-RU" b="1" dirty="0" smtClean="0">
                <a:solidFill>
                  <a:srgbClr val="1E4649"/>
                </a:solidFill>
              </a:rPr>
              <a:t> НОРМАТИВНЫЕ</a:t>
            </a:r>
          </a:p>
          <a:p>
            <a:pPr defTabSz="933450"/>
            <a:r>
              <a:rPr lang="ru-RU" b="1" dirty="0" smtClean="0">
                <a:solidFill>
                  <a:srgbClr val="1E4649"/>
                </a:solidFill>
              </a:rPr>
              <a:t>АКТЫ ПО </a:t>
            </a:r>
            <a:r>
              <a:rPr lang="ru-RU" b="1" dirty="0">
                <a:solidFill>
                  <a:srgbClr val="1E4649"/>
                </a:solidFill>
              </a:rPr>
              <a:t>ОХРАНЕ ТРУДА</a:t>
            </a:r>
          </a:p>
          <a:p>
            <a:pPr defTabSz="933450">
              <a:buFontTx/>
              <a:buChar char="•"/>
            </a:pPr>
            <a:r>
              <a:rPr lang="ru-RU" b="1" dirty="0">
                <a:solidFill>
                  <a:srgbClr val="1E4649"/>
                </a:solidFill>
              </a:rPr>
              <a:t>Постановления правительства РФ;</a:t>
            </a:r>
          </a:p>
          <a:p>
            <a:pPr defTabSz="933450">
              <a:buFontTx/>
              <a:buChar char="•"/>
            </a:pPr>
            <a:r>
              <a:rPr lang="ru-RU" b="1" dirty="0">
                <a:solidFill>
                  <a:srgbClr val="1E4649"/>
                </a:solidFill>
              </a:rPr>
              <a:t>Федеральные Законы;</a:t>
            </a:r>
          </a:p>
          <a:p>
            <a:pPr defTabSz="933450">
              <a:buFontTx/>
              <a:buChar char="•"/>
            </a:pPr>
            <a:r>
              <a:rPr lang="ru-RU" b="1" dirty="0">
                <a:solidFill>
                  <a:srgbClr val="1E4649"/>
                </a:solidFill>
              </a:rPr>
              <a:t>Правила по охране </a:t>
            </a:r>
            <a:r>
              <a:rPr lang="ru-RU" b="1" dirty="0" smtClean="0">
                <a:solidFill>
                  <a:srgbClr val="1E4649"/>
                </a:solidFill>
              </a:rPr>
              <a:t>труда;</a:t>
            </a:r>
          </a:p>
          <a:p>
            <a:pPr defTabSz="933450">
              <a:buFontTx/>
              <a:buChar char="•"/>
            </a:pPr>
            <a:r>
              <a:rPr lang="ru-RU" b="1" dirty="0" smtClean="0">
                <a:solidFill>
                  <a:srgbClr val="1E4649"/>
                </a:solidFill>
              </a:rPr>
              <a:t> Стандарты безопасности труда и </a:t>
            </a:r>
            <a:r>
              <a:rPr lang="ru-RU" b="1" dirty="0">
                <a:solidFill>
                  <a:srgbClr val="1E4649"/>
                </a:solidFill>
              </a:rPr>
              <a:t>т.д.</a:t>
            </a:r>
          </a:p>
        </p:txBody>
      </p:sp>
      <p:sp>
        <p:nvSpPr>
          <p:cNvPr id="9" name="AutoShape 13"/>
          <p:cNvSpPr>
            <a:spLocks noChangeArrowheads="1"/>
          </p:cNvSpPr>
          <p:nvPr/>
        </p:nvSpPr>
        <p:spPr bwMode="auto">
          <a:xfrm rot="1739772">
            <a:off x="4777970" y="3863347"/>
            <a:ext cx="557835" cy="845497"/>
          </a:xfrm>
          <a:prstGeom prst="downArrow">
            <a:avLst>
              <a:gd name="adj1" fmla="val 50000"/>
              <a:gd name="adj2" fmla="val 66259"/>
            </a:avLst>
          </a:prstGeom>
          <a:solidFill>
            <a:srgbClr val="FFFF00"/>
          </a:solidFill>
          <a:ln w="9525">
            <a:solidFill>
              <a:srgbClr val="000000"/>
            </a:solidFill>
            <a:miter lim="800000"/>
            <a:headEnd/>
            <a:tailEnd/>
          </a:ln>
        </p:spPr>
        <p:txBody>
          <a:bodyPr wrap="none" lIns="93287" tIns="46643" rIns="93287" bIns="46643" anchor="ctr"/>
          <a:lstStyle/>
          <a:p>
            <a:pPr defTabSz="933450"/>
            <a:endParaRPr lang="en-US" sz="1200" dirty="0">
              <a:latin typeface="Verdana" pitchFamily="34" charset="0"/>
            </a:endParaRPr>
          </a:p>
        </p:txBody>
      </p:sp>
      <p:sp>
        <p:nvSpPr>
          <p:cNvPr id="10" name="Rectangle 14"/>
          <p:cNvSpPr>
            <a:spLocks noChangeArrowheads="1"/>
          </p:cNvSpPr>
          <p:nvPr/>
        </p:nvSpPr>
        <p:spPr bwMode="auto">
          <a:xfrm>
            <a:off x="4899025" y="3013169"/>
            <a:ext cx="3011488" cy="980982"/>
          </a:xfrm>
          <a:prstGeom prst="rect">
            <a:avLst/>
          </a:prstGeom>
          <a:solidFill>
            <a:srgbClr val="F2EA86"/>
          </a:solidFill>
          <a:ln w="9525">
            <a:solidFill>
              <a:srgbClr val="000000"/>
            </a:solidFill>
            <a:miter lim="800000"/>
            <a:headEnd/>
            <a:tailEnd/>
          </a:ln>
        </p:spPr>
        <p:txBody>
          <a:bodyPr wrap="none" lIns="93287" tIns="46643" rIns="93287" bIns="46643" anchor="ctr"/>
          <a:lstStyle/>
          <a:p>
            <a:pPr algn="ctr" defTabSz="933450"/>
            <a:r>
              <a:rPr lang="ru-RU" sz="1800" b="1" dirty="0">
                <a:solidFill>
                  <a:srgbClr val="003C59"/>
                </a:solidFill>
              </a:rPr>
              <a:t>ТРУДОВОЙ КОДЕКС </a:t>
            </a:r>
            <a:r>
              <a:rPr lang="ru-RU" sz="1800" b="1" dirty="0" smtClean="0">
                <a:solidFill>
                  <a:srgbClr val="003C59"/>
                </a:solidFill>
              </a:rPr>
              <a:t>РФ </a:t>
            </a:r>
            <a:endParaRPr lang="ru-RU" sz="1800" b="1" dirty="0">
              <a:solidFill>
                <a:srgbClr val="003C59"/>
              </a:solidFill>
            </a:endParaRPr>
          </a:p>
          <a:p>
            <a:pPr algn="ctr" defTabSz="933450"/>
            <a:r>
              <a:rPr lang="ru-RU" sz="1800" b="1" dirty="0" smtClean="0">
                <a:solidFill>
                  <a:srgbClr val="003C59"/>
                </a:solidFill>
              </a:rPr>
              <a:t>Х глава</a:t>
            </a:r>
            <a:endParaRPr lang="ru-RU" sz="1800" b="1" dirty="0">
              <a:solidFill>
                <a:srgbClr val="003C59"/>
              </a:solidFill>
            </a:endParaRPr>
          </a:p>
        </p:txBody>
      </p:sp>
      <p:pic>
        <p:nvPicPr>
          <p:cNvPr id="20494" name="Picture 14" descr="onkentesseg-a-kornyezetvedelemben-26951"/>
          <p:cNvPicPr>
            <a:picLocks noChangeAspect="1" noChangeArrowheads="1"/>
          </p:cNvPicPr>
          <p:nvPr/>
        </p:nvPicPr>
        <p:blipFill>
          <a:blip r:embed="rId3" cstate="print"/>
          <a:srcRect/>
          <a:stretch>
            <a:fillRect/>
          </a:stretch>
        </p:blipFill>
        <p:spPr bwMode="auto">
          <a:xfrm>
            <a:off x="6981825" y="1295400"/>
            <a:ext cx="1855788" cy="1504950"/>
          </a:xfrm>
          <a:prstGeom prst="rect">
            <a:avLst/>
          </a:prstGeom>
          <a:noFill/>
          <a:ln w="9525">
            <a:noFill/>
            <a:miter lim="800000"/>
            <a:headEnd/>
            <a:tailEnd/>
          </a:ln>
        </p:spPr>
      </p:pic>
      <p:pic>
        <p:nvPicPr>
          <p:cNvPr id="20495" name="Picture 15" descr="01402d38639d4a89459694af91fd1c7b"/>
          <p:cNvPicPr>
            <a:picLocks noChangeAspect="1" noChangeArrowheads="1"/>
          </p:cNvPicPr>
          <p:nvPr/>
        </p:nvPicPr>
        <p:blipFill>
          <a:blip r:embed="rId4" cstate="print"/>
          <a:srcRect/>
          <a:stretch>
            <a:fillRect/>
          </a:stretch>
        </p:blipFill>
        <p:spPr bwMode="auto">
          <a:xfrm>
            <a:off x="184150" y="1217613"/>
            <a:ext cx="1754188" cy="1582737"/>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2000" fill="hold"/>
                                        <p:tgtEl>
                                          <p:spTgt spid="11"/>
                                        </p:tgtEl>
                                        <p:attrNameLst>
                                          <p:attrName>ppt_w</p:attrName>
                                        </p:attrNameLst>
                                      </p:cBhvr>
                                      <p:tavLst>
                                        <p:tav tm="0">
                                          <p:val>
                                            <p:strVal val="#ppt_w*0.70"/>
                                          </p:val>
                                        </p:tav>
                                        <p:tav tm="100000">
                                          <p:val>
                                            <p:strVal val="#ppt_w"/>
                                          </p:val>
                                        </p:tav>
                                      </p:tavLst>
                                    </p:anim>
                                    <p:anim calcmode="lin" valueType="num">
                                      <p:cBhvr>
                                        <p:cTn id="8" dur="2000" fill="hold"/>
                                        <p:tgtEl>
                                          <p:spTgt spid="11"/>
                                        </p:tgtEl>
                                        <p:attrNameLst>
                                          <p:attrName>ppt_h</p:attrName>
                                        </p:attrNameLst>
                                      </p:cBhvr>
                                      <p:tavLst>
                                        <p:tav tm="0">
                                          <p:val>
                                            <p:strVal val="#ppt_h"/>
                                          </p:val>
                                        </p:tav>
                                        <p:tav tm="100000">
                                          <p:val>
                                            <p:strVal val="#ppt_h"/>
                                          </p:val>
                                        </p:tav>
                                      </p:tavLst>
                                    </p:anim>
                                    <p:animEffect transition="in" filter="fade">
                                      <p:cBhvr>
                                        <p:cTn id="9" dur="2000"/>
                                        <p:tgtEl>
                                          <p:spTgt spid="11"/>
                                        </p:tgtEl>
                                      </p:cBhvr>
                                    </p:animEffect>
                                  </p:childTnLst>
                                </p:cTn>
                              </p:par>
                            </p:childTnLst>
                          </p:cTn>
                        </p:par>
                        <p:par>
                          <p:cTn id="10" fill="hold" nodeType="afterGroup">
                            <p:stCondLst>
                              <p:cond delay="2000"/>
                            </p:stCondLst>
                            <p:childTnLst>
                              <p:par>
                                <p:cTn id="11" presetID="22" presetClass="entr" presetSubtype="1"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up)">
                                      <p:cBhvr>
                                        <p:cTn id="13" dur="3000"/>
                                        <p:tgtEl>
                                          <p:spTgt spid="12"/>
                                        </p:tgtEl>
                                      </p:cBhvr>
                                    </p:animEffect>
                                  </p:childTnLst>
                                </p:cTn>
                              </p:par>
                            </p:childTnLst>
                          </p:cTn>
                        </p:par>
                        <p:par>
                          <p:cTn id="14" fill="hold" nodeType="afterGroup">
                            <p:stCondLst>
                              <p:cond delay="5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3000"/>
                                        <p:tgtEl>
                                          <p:spTgt spid="5"/>
                                        </p:tgtEl>
                                      </p:cBhvr>
                                    </p:animEffect>
                                  </p:childTnLst>
                                </p:cTn>
                              </p:par>
                            </p:childTnLst>
                          </p:cTn>
                        </p:par>
                        <p:par>
                          <p:cTn id="18" fill="hold" nodeType="afterGroup">
                            <p:stCondLst>
                              <p:cond delay="80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3000"/>
                                        <p:tgtEl>
                                          <p:spTgt spid="8"/>
                                        </p:tgtEl>
                                      </p:cBhvr>
                                    </p:animEffect>
                                  </p:childTnLst>
                                </p:cTn>
                              </p:par>
                            </p:childTnLst>
                          </p:cTn>
                        </p:par>
                        <p:par>
                          <p:cTn id="22" fill="hold" nodeType="afterGroup">
                            <p:stCondLst>
                              <p:cond delay="110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3000"/>
                                        <p:tgtEl>
                                          <p:spTgt spid="10"/>
                                        </p:tgtEl>
                                      </p:cBhvr>
                                    </p:animEffect>
                                  </p:childTnLst>
                                </p:cTn>
                              </p:par>
                            </p:childTnLst>
                          </p:cTn>
                        </p:par>
                        <p:par>
                          <p:cTn id="26" fill="hold" nodeType="afterGroup">
                            <p:stCondLst>
                              <p:cond delay="14000"/>
                            </p:stCondLst>
                            <p:childTnLst>
                              <p:par>
                                <p:cTn id="27" presetID="2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3000"/>
                                        <p:tgtEl>
                                          <p:spTgt spid="9"/>
                                        </p:tgtEl>
                                      </p:cBhvr>
                                    </p:animEffect>
                                  </p:childTnLst>
                                </p:cTn>
                              </p:par>
                            </p:childTnLst>
                          </p:cTn>
                        </p:par>
                        <p:par>
                          <p:cTn id="30" fill="hold" nodeType="afterGroup">
                            <p:stCondLst>
                              <p:cond delay="17000"/>
                            </p:stCondLst>
                            <p:childTnLst>
                              <p:par>
                                <p:cTn id="31" presetID="55" presetClass="entr" presetSubtype="0"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3000" fill="hold"/>
                                        <p:tgtEl>
                                          <p:spTgt spid="6"/>
                                        </p:tgtEl>
                                        <p:attrNameLst>
                                          <p:attrName>ppt_w</p:attrName>
                                        </p:attrNameLst>
                                      </p:cBhvr>
                                      <p:tavLst>
                                        <p:tav tm="0">
                                          <p:val>
                                            <p:strVal val="#ppt_w*0.70"/>
                                          </p:val>
                                        </p:tav>
                                        <p:tav tm="100000">
                                          <p:val>
                                            <p:strVal val="#ppt_w"/>
                                          </p:val>
                                        </p:tav>
                                      </p:tavLst>
                                    </p:anim>
                                    <p:anim calcmode="lin" valueType="num">
                                      <p:cBhvr>
                                        <p:cTn id="34" dur="3000" fill="hold"/>
                                        <p:tgtEl>
                                          <p:spTgt spid="6"/>
                                        </p:tgtEl>
                                        <p:attrNameLst>
                                          <p:attrName>ppt_h</p:attrName>
                                        </p:attrNameLst>
                                      </p:cBhvr>
                                      <p:tavLst>
                                        <p:tav tm="0">
                                          <p:val>
                                            <p:strVal val="#ppt_h"/>
                                          </p:val>
                                        </p:tav>
                                        <p:tav tm="100000">
                                          <p:val>
                                            <p:strVal val="#ppt_h"/>
                                          </p:val>
                                        </p:tav>
                                      </p:tavLst>
                                    </p:anim>
                                    <p:animEffect transition="in" filter="fade">
                                      <p:cBhvr>
                                        <p:cTn id="35" dur="3000"/>
                                        <p:tgtEl>
                                          <p:spTgt spid="6"/>
                                        </p:tgtEl>
                                      </p:cBhvr>
                                    </p:animEffect>
                                  </p:childTnLst>
                                </p:cTn>
                              </p:par>
                            </p:childTnLst>
                          </p:cTn>
                        </p:par>
                        <p:par>
                          <p:cTn id="36" fill="hold" nodeType="afterGroup">
                            <p:stCondLst>
                              <p:cond delay="20000"/>
                            </p:stCondLst>
                            <p:childTnLst>
                              <p:par>
                                <p:cTn id="37" presetID="55"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2000" fill="hold"/>
                                        <p:tgtEl>
                                          <p:spTgt spid="13"/>
                                        </p:tgtEl>
                                        <p:attrNameLst>
                                          <p:attrName>ppt_w</p:attrName>
                                        </p:attrNameLst>
                                      </p:cBhvr>
                                      <p:tavLst>
                                        <p:tav tm="0">
                                          <p:val>
                                            <p:strVal val="#ppt_w*0.70"/>
                                          </p:val>
                                        </p:tav>
                                        <p:tav tm="100000">
                                          <p:val>
                                            <p:strVal val="#ppt_w"/>
                                          </p:val>
                                        </p:tav>
                                      </p:tavLst>
                                    </p:anim>
                                    <p:anim calcmode="lin" valueType="num">
                                      <p:cBhvr>
                                        <p:cTn id="40" dur="2000" fill="hold"/>
                                        <p:tgtEl>
                                          <p:spTgt spid="13"/>
                                        </p:tgtEl>
                                        <p:attrNameLst>
                                          <p:attrName>ppt_h</p:attrName>
                                        </p:attrNameLst>
                                      </p:cBhvr>
                                      <p:tavLst>
                                        <p:tav tm="0">
                                          <p:val>
                                            <p:strVal val="#ppt_h"/>
                                          </p:val>
                                        </p:tav>
                                        <p:tav tm="100000">
                                          <p:val>
                                            <p:strVal val="#ppt_h"/>
                                          </p:val>
                                        </p:tav>
                                      </p:tavLst>
                                    </p:anim>
                                    <p:animEffect transition="in" filter="fade">
                                      <p:cBhvr>
                                        <p:cTn id="41" dur="2000"/>
                                        <p:tgtEl>
                                          <p:spTgt spid="13"/>
                                        </p:tgtEl>
                                      </p:cBhvr>
                                    </p:animEffect>
                                  </p:childTnLst>
                                </p:cTn>
                              </p:par>
                            </p:childTnLst>
                          </p:cTn>
                        </p:par>
                        <p:par>
                          <p:cTn id="42" fill="hold" nodeType="afterGroup">
                            <p:stCondLst>
                              <p:cond delay="220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3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2" grpId="0" animBg="1"/>
      <p:bldP spid="13" grpId="0" animBg="1"/>
      <p:bldP spid="14" grpId="0" animBg="1"/>
      <p:bldP spid="6"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5490" name="Picture 2" descr="Picture background"/>
          <p:cNvPicPr>
            <a:picLocks noChangeAspect="1" noChangeArrowheads="1"/>
          </p:cNvPicPr>
          <p:nvPr/>
        </p:nvPicPr>
        <p:blipFill>
          <a:blip r:embed="rId2"/>
          <a:srcRect/>
          <a:stretch>
            <a:fillRect/>
          </a:stretch>
        </p:blipFill>
        <p:spPr bwMode="auto">
          <a:xfrm>
            <a:off x="0" y="0"/>
            <a:ext cx="9144000" cy="7056784"/>
          </a:xfrm>
          <a:prstGeom prst="rect">
            <a:avLst/>
          </a:prstGeom>
          <a:noFill/>
        </p:spPr>
      </p:pic>
      <p:sp>
        <p:nvSpPr>
          <p:cNvPr id="3" name="Прямоугольник 2"/>
          <p:cNvSpPr/>
          <p:nvPr/>
        </p:nvSpPr>
        <p:spPr>
          <a:xfrm>
            <a:off x="3779913" y="-99392"/>
            <a:ext cx="5364088" cy="5386090"/>
          </a:xfrm>
          <a:prstGeom prst="rect">
            <a:avLst/>
          </a:prstGeom>
        </p:spPr>
        <p:txBody>
          <a:bodyPr wrap="square">
            <a:spAutoFit/>
          </a:bodyPr>
          <a:lstStyle/>
          <a:p>
            <a:r>
              <a:rPr lang="ru-RU" sz="2800" b="1" dirty="0" smtClean="0">
                <a:solidFill>
                  <a:schemeClr val="accent2">
                    <a:lumMod val="75000"/>
                  </a:schemeClr>
                </a:solidFill>
                <a:latin typeface="Times New Roman" pitchFamily="18" charset="0"/>
                <a:cs typeface="Times New Roman" pitchFamily="18" charset="0"/>
              </a:rPr>
              <a:t>КОНСТИТУЦИЯ РФ </a:t>
            </a:r>
          </a:p>
          <a:p>
            <a:pPr algn="ctr"/>
            <a:r>
              <a:rPr lang="ru-RU" sz="2800" b="1" dirty="0" smtClean="0">
                <a:latin typeface="Times New Roman" pitchFamily="18" charset="0"/>
                <a:cs typeface="Times New Roman" pitchFamily="18" charset="0"/>
              </a:rPr>
              <a:t>Статья 37 </a:t>
            </a:r>
            <a:r>
              <a:rPr lang="ru-RU" sz="2400" b="1" dirty="0" smtClean="0">
                <a:latin typeface="Times New Roman" pitchFamily="18" charset="0"/>
                <a:cs typeface="Times New Roman" pitchFamily="18" charset="0"/>
              </a:rPr>
              <a:t>      </a:t>
            </a:r>
          </a:p>
          <a:p>
            <a:r>
              <a:rPr lang="ru-RU" sz="2400" b="1"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1. Труд свободен. Каждый имеет право свободно распоряжаться своими способностями к труду, выбирать род деятельности и профессию. </a:t>
            </a:r>
            <a:endParaRPr lang="ru-RU" sz="2200" b="1" dirty="0" smtClean="0">
              <a:solidFill>
                <a:schemeClr val="bg1"/>
              </a:solidFill>
              <a:latin typeface="Times New Roman" pitchFamily="18" charset="0"/>
              <a:cs typeface="Times New Roman" pitchFamily="18" charset="0"/>
            </a:endParaRPr>
          </a:p>
          <a:p>
            <a:r>
              <a:rPr lang="ru-RU" sz="2200" b="1" dirty="0" smtClean="0">
                <a:solidFill>
                  <a:schemeClr val="bg1"/>
                </a:solidFill>
                <a:latin typeface="Times New Roman" pitchFamily="18" charset="0"/>
                <a:cs typeface="Times New Roman" pitchFamily="18" charset="0"/>
              </a:rPr>
              <a:t>       2. Принудительный труд запрещен. </a:t>
            </a:r>
            <a:br>
              <a:rPr lang="ru-RU" sz="2200" b="1" dirty="0" smtClean="0">
                <a:solidFill>
                  <a:schemeClr val="bg1"/>
                </a:solidFill>
                <a:latin typeface="Times New Roman" pitchFamily="18" charset="0"/>
                <a:cs typeface="Times New Roman" pitchFamily="18" charset="0"/>
              </a:rPr>
            </a:br>
            <a:r>
              <a:rPr lang="ru-RU" sz="2200" b="1" dirty="0" smtClean="0">
                <a:solidFill>
                  <a:schemeClr val="bg1"/>
                </a:solidFill>
                <a:latin typeface="Times New Roman" pitchFamily="18" charset="0"/>
                <a:cs typeface="Times New Roman" pitchFamily="18" charset="0"/>
              </a:rPr>
              <a:t>       3. Каждый имеет право на труд в условиях, отвечающих требованиям безопасности и гигиены, на вознаграждение за труд без какой бы то ни было дискриминации и не ниже установленного федеральным законом минимального размера оплаты труда, а также право на защиту от безработицы. </a:t>
            </a:r>
            <a:endParaRPr lang="ru-RU" sz="2200" dirty="0">
              <a:solidFill>
                <a:schemeClr val="bg1"/>
              </a:solidFill>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0178" name="Picture 2" descr="https://avatars.mds.yandex.net/i?id=03f7725f92719a13adfc41e7cf32323faa1eedf8-4586846-images-thumbs&amp;n=13"/>
          <p:cNvPicPr>
            <a:picLocks noChangeAspect="1" noChangeArrowheads="1"/>
          </p:cNvPicPr>
          <p:nvPr/>
        </p:nvPicPr>
        <p:blipFill>
          <a:blip r:embed="rId2"/>
          <a:srcRect/>
          <a:stretch>
            <a:fillRect/>
          </a:stretch>
        </p:blipFill>
        <p:spPr bwMode="auto">
          <a:xfrm>
            <a:off x="4529137" y="0"/>
            <a:ext cx="4614863" cy="6858000"/>
          </a:xfrm>
          <a:prstGeom prst="rect">
            <a:avLst/>
          </a:prstGeom>
          <a:noFill/>
        </p:spPr>
      </p:pic>
      <p:sp>
        <p:nvSpPr>
          <p:cNvPr id="3" name="Прямоугольник 2"/>
          <p:cNvSpPr/>
          <p:nvPr/>
        </p:nvSpPr>
        <p:spPr>
          <a:xfrm>
            <a:off x="0" y="2"/>
            <a:ext cx="9144000" cy="461665"/>
          </a:xfrm>
          <a:prstGeom prst="rect">
            <a:avLst/>
          </a:prstGeom>
        </p:spPr>
        <p:txBody>
          <a:bodyPr wrap="square">
            <a:spAutoFit/>
          </a:bodyPr>
          <a:lstStyle/>
          <a:p>
            <a:pPr algn="just"/>
            <a:r>
              <a:rPr lang="ru-RU" sz="2400" b="1" dirty="0" smtClean="0">
                <a:latin typeface="Times New Roman" pitchFamily="18" charset="0"/>
                <a:cs typeface="Times New Roman" pitchFamily="18" charset="0"/>
              </a:rPr>
              <a:t>       </a:t>
            </a:r>
            <a:endParaRPr lang="ru-RU" sz="2400" b="1" dirty="0">
              <a:latin typeface="Times New Roman" pitchFamily="18" charset="0"/>
              <a:cs typeface="Times New Roman" pitchFamily="18" charset="0"/>
            </a:endParaRPr>
          </a:p>
        </p:txBody>
      </p:sp>
      <p:sp>
        <p:nvSpPr>
          <p:cNvPr id="4" name="Прямоугольник 3"/>
          <p:cNvSpPr/>
          <p:nvPr/>
        </p:nvSpPr>
        <p:spPr>
          <a:xfrm>
            <a:off x="0" y="1"/>
            <a:ext cx="4036219" cy="338554"/>
          </a:xfrm>
          <a:prstGeom prst="rect">
            <a:avLst/>
          </a:prstGeom>
        </p:spPr>
        <p:txBody>
          <a:bodyPr wrap="square">
            <a:spAutoFit/>
          </a:bodyPr>
          <a:lstStyle/>
          <a:p>
            <a:pPr algn="just"/>
            <a:endParaRPr lang="ru-RU" sz="1600" b="1" dirty="0">
              <a:latin typeface="Times New Roman" pitchFamily="18" charset="0"/>
              <a:cs typeface="Times New Roman" pitchFamily="18" charset="0"/>
            </a:endParaRPr>
          </a:p>
        </p:txBody>
      </p:sp>
      <p:sp>
        <p:nvSpPr>
          <p:cNvPr id="6" name="Прямоугольник 5"/>
          <p:cNvSpPr/>
          <p:nvPr/>
        </p:nvSpPr>
        <p:spPr>
          <a:xfrm>
            <a:off x="0" y="0"/>
            <a:ext cx="4521994" cy="8217634"/>
          </a:xfrm>
          <a:prstGeom prst="rect">
            <a:avLst/>
          </a:prstGeom>
          <a:solidFill>
            <a:srgbClr val="002060"/>
          </a:solidFill>
          <a:ln>
            <a:solidFill>
              <a:schemeClr val="accent1"/>
            </a:solidFill>
          </a:ln>
        </p:spPr>
        <p:txBody>
          <a:bodyPr wrap="square">
            <a:spAutoFit/>
          </a:bodyPr>
          <a:lstStyle/>
          <a:p>
            <a:endParaRPr lang="ru-RU" sz="2400" b="1" dirty="0" smtClean="0">
              <a:solidFill>
                <a:schemeClr val="bg1"/>
              </a:solidFill>
              <a:latin typeface="Times New Roman" pitchFamily="18" charset="0"/>
              <a:cs typeface="Times New Roman" pitchFamily="18" charset="0"/>
            </a:endParaRPr>
          </a:p>
          <a:p>
            <a:pPr algn="ctr"/>
            <a:r>
              <a:rPr lang="ru-RU" sz="2800" b="1" dirty="0" smtClean="0">
                <a:solidFill>
                  <a:schemeClr val="bg1"/>
                </a:solidFill>
                <a:latin typeface="Times New Roman" pitchFamily="18" charset="0"/>
                <a:cs typeface="Times New Roman" pitchFamily="18" charset="0"/>
              </a:rPr>
              <a:t>Трудовой Кодекс  Российской Федерации  является основным законодательным актом,  регулирующим трудовые правоотношения. </a:t>
            </a:r>
          </a:p>
          <a:p>
            <a:pPr algn="ctr"/>
            <a:r>
              <a:rPr lang="ru-RU" sz="2800" b="1" dirty="0" smtClean="0">
                <a:solidFill>
                  <a:schemeClr val="bg1"/>
                </a:solidFill>
                <a:latin typeface="Times New Roman" pitchFamily="18" charset="0"/>
                <a:cs typeface="Times New Roman" pitchFamily="18" charset="0"/>
              </a:rPr>
              <a:t>Он охватывает широкий спектр аспектов, связанных с трудоустройством, правами и обязанностями работников и работодателей, охраной труда, социальным партнёрством и ответственностью сторон трудового договора. </a:t>
            </a:r>
          </a:p>
          <a:p>
            <a:pPr algn="ctr"/>
            <a:endParaRPr lang="ru-RU" sz="2800" b="1" dirty="0" smtClean="0">
              <a:solidFill>
                <a:schemeClr val="bg1"/>
              </a:solidFill>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Прямая со стрелкой 22"/>
          <p:cNvCxnSpPr/>
          <p:nvPr/>
        </p:nvCxnSpPr>
        <p:spPr>
          <a:xfrm flipH="1">
            <a:off x="2663787" y="955677"/>
            <a:ext cx="2577306" cy="2356867"/>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12" name="Line 16"/>
          <p:cNvSpPr>
            <a:spLocks noChangeShapeType="1"/>
          </p:cNvSpPr>
          <p:nvPr/>
        </p:nvSpPr>
        <p:spPr bwMode="auto">
          <a:xfrm>
            <a:off x="4845050" y="1000127"/>
            <a:ext cx="1590675" cy="3306763"/>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11" name="Line 15"/>
          <p:cNvSpPr>
            <a:spLocks noChangeShapeType="1"/>
          </p:cNvSpPr>
          <p:nvPr/>
        </p:nvSpPr>
        <p:spPr bwMode="auto">
          <a:xfrm flipH="1">
            <a:off x="2774951" y="1000127"/>
            <a:ext cx="2070100" cy="3992563"/>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23557" name="Номер слайда 2"/>
          <p:cNvSpPr txBox="1">
            <a:spLocks noGrp="1"/>
          </p:cNvSpPr>
          <p:nvPr/>
        </p:nvSpPr>
        <p:spPr bwMode="black">
          <a:xfrm>
            <a:off x="8345488" y="6427788"/>
            <a:ext cx="798512" cy="430212"/>
          </a:xfrm>
          <a:prstGeom prst="rect">
            <a:avLst/>
          </a:prstGeom>
          <a:noFill/>
          <a:ln w="9525">
            <a:noFill/>
            <a:miter lim="800000"/>
            <a:headEnd/>
            <a:tailEnd/>
          </a:ln>
        </p:spPr>
        <p:txBody>
          <a:bodyPr lIns="93267" tIns="46633" rIns="93267" bIns="46633" anchor="ctr"/>
          <a:lstStyle/>
          <a:p>
            <a:pPr algn="r" defTabSz="933450"/>
            <a:fld id="{8CFC8528-4891-48A1-983B-CBCC1D0C667F}" type="slidenum">
              <a:rPr lang="en-US" sz="1400">
                <a:latin typeface="Times New Roman" pitchFamily="18" charset="0"/>
              </a:rPr>
              <a:pPr algn="r" defTabSz="933450"/>
              <a:t>9</a:t>
            </a:fld>
            <a:endParaRPr lang="en-US" sz="1400" dirty="0">
              <a:latin typeface="Times New Roman" pitchFamily="18" charset="0"/>
            </a:endParaRPr>
          </a:p>
        </p:txBody>
      </p:sp>
      <p:sp>
        <p:nvSpPr>
          <p:cNvPr id="23558" name="Text Box 8"/>
          <p:cNvSpPr txBox="1">
            <a:spLocks noChangeArrowheads="1"/>
          </p:cNvSpPr>
          <p:nvPr/>
        </p:nvSpPr>
        <p:spPr bwMode="auto">
          <a:xfrm>
            <a:off x="1101726" y="1482727"/>
            <a:ext cx="6002338" cy="309563"/>
          </a:xfrm>
          <a:prstGeom prst="rect">
            <a:avLst/>
          </a:prstGeom>
          <a:noFill/>
          <a:ln w="9525">
            <a:noFill/>
            <a:miter lim="800000"/>
            <a:headEnd/>
            <a:tailEnd/>
          </a:ln>
        </p:spPr>
        <p:txBody>
          <a:bodyPr lIns="93287" tIns="46643" rIns="93287" bIns="46643">
            <a:spAutoFit/>
          </a:bodyPr>
          <a:lstStyle/>
          <a:p>
            <a:pPr defTabSz="933450"/>
            <a:endParaRPr lang="en-US" sz="1400" dirty="0">
              <a:latin typeface="Times New Roman" pitchFamily="18" charset="0"/>
            </a:endParaRPr>
          </a:p>
        </p:txBody>
      </p:sp>
      <p:sp>
        <p:nvSpPr>
          <p:cNvPr id="23559" name="Text Box 9"/>
          <p:cNvSpPr txBox="1">
            <a:spLocks noChangeArrowheads="1"/>
          </p:cNvSpPr>
          <p:nvPr/>
        </p:nvSpPr>
        <p:spPr bwMode="auto">
          <a:xfrm>
            <a:off x="2927350" y="2"/>
            <a:ext cx="4681538" cy="955971"/>
          </a:xfrm>
          <a:prstGeom prst="rect">
            <a:avLst/>
          </a:prstGeom>
          <a:solidFill>
            <a:srgbClr val="20365D"/>
          </a:solidFill>
          <a:ln w="38100" cmpd="dbl">
            <a:solidFill>
              <a:schemeClr val="tx1"/>
            </a:solidFill>
            <a:miter lim="800000"/>
            <a:headEnd/>
            <a:tailEnd/>
          </a:ln>
        </p:spPr>
        <p:txBody>
          <a:bodyPr wrap="square" lIns="93287" tIns="46643" rIns="93287" bIns="46643">
            <a:spAutoFit/>
          </a:bodyPr>
          <a:lstStyle/>
          <a:p>
            <a:pPr algn="ctr" defTabSz="933450"/>
            <a:r>
              <a:rPr lang="ru-RU" sz="2800" b="1" i="1" u="sng" dirty="0" smtClean="0">
                <a:solidFill>
                  <a:srgbClr val="FFC000"/>
                </a:solidFill>
              </a:rPr>
              <a:t>Работодатель обязан </a:t>
            </a:r>
          </a:p>
          <a:p>
            <a:pPr algn="ctr" defTabSz="933450"/>
            <a:r>
              <a:rPr lang="ru-RU" sz="2800" b="1" i="1" u="sng" dirty="0" smtClean="0">
                <a:solidFill>
                  <a:srgbClr val="FFC000"/>
                </a:solidFill>
              </a:rPr>
              <a:t>ст.214 ТК РФ</a:t>
            </a:r>
          </a:p>
        </p:txBody>
      </p:sp>
      <p:sp>
        <p:nvSpPr>
          <p:cNvPr id="23561" name="Rectangle 11"/>
          <p:cNvSpPr>
            <a:spLocks noChangeArrowheads="1"/>
          </p:cNvSpPr>
          <p:nvPr/>
        </p:nvSpPr>
        <p:spPr bwMode="auto">
          <a:xfrm rot="10800000" flipV="1">
            <a:off x="3571863" y="2602690"/>
            <a:ext cx="2460625" cy="1325303"/>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b="1" dirty="0" smtClean="0">
                <a:solidFill>
                  <a:schemeClr val="bg1"/>
                </a:solidFill>
              </a:rPr>
              <a:t>Обеспечить  реализацию мероприятий по улучшению условий и охраны труда</a:t>
            </a:r>
            <a:endParaRPr lang="ru-RU" b="1" dirty="0">
              <a:solidFill>
                <a:schemeClr val="bg1"/>
              </a:solidFill>
              <a:latin typeface="Times New Roman" pitchFamily="18" charset="0"/>
              <a:cs typeface="Times New Roman" pitchFamily="18" charset="0"/>
            </a:endParaRPr>
          </a:p>
        </p:txBody>
      </p:sp>
      <p:sp>
        <p:nvSpPr>
          <p:cNvPr id="9" name="Line 13"/>
          <p:cNvSpPr>
            <a:spLocks noChangeShapeType="1"/>
          </p:cNvSpPr>
          <p:nvPr/>
        </p:nvSpPr>
        <p:spPr bwMode="auto">
          <a:xfrm flipH="1">
            <a:off x="2774951" y="1000125"/>
            <a:ext cx="2070100" cy="965200"/>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10" name="Line 14"/>
          <p:cNvSpPr>
            <a:spLocks noChangeShapeType="1"/>
          </p:cNvSpPr>
          <p:nvPr/>
        </p:nvSpPr>
        <p:spPr bwMode="auto">
          <a:xfrm>
            <a:off x="4845050" y="1000125"/>
            <a:ext cx="1590675" cy="2554288"/>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13" name="Line 17"/>
          <p:cNvSpPr>
            <a:spLocks noChangeShapeType="1"/>
          </p:cNvSpPr>
          <p:nvPr/>
        </p:nvSpPr>
        <p:spPr bwMode="auto">
          <a:xfrm>
            <a:off x="4795043" y="1162096"/>
            <a:ext cx="0" cy="1712913"/>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23565" name="Text Box 19"/>
          <p:cNvSpPr txBox="1">
            <a:spLocks noChangeArrowheads="1"/>
          </p:cNvSpPr>
          <p:nvPr/>
        </p:nvSpPr>
        <p:spPr bwMode="auto">
          <a:xfrm>
            <a:off x="3571876" y="1066802"/>
            <a:ext cx="2330450" cy="1325303"/>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b="1" dirty="0" smtClean="0">
                <a:solidFill>
                  <a:schemeClr val="bg1"/>
                </a:solidFill>
                <a:cs typeface="Times New Roman" pitchFamily="18" charset="0"/>
              </a:rPr>
              <a:t>Обеспечить создание </a:t>
            </a:r>
            <a:r>
              <a:rPr lang="ru-RU" b="1" dirty="0">
                <a:solidFill>
                  <a:schemeClr val="bg1"/>
                </a:solidFill>
                <a:cs typeface="Times New Roman" pitchFamily="18" charset="0"/>
              </a:rPr>
              <a:t>и функционирование </a:t>
            </a:r>
          </a:p>
          <a:p>
            <a:pPr algn="ctr" defTabSz="933450"/>
            <a:r>
              <a:rPr lang="ru-RU" b="1" dirty="0">
                <a:solidFill>
                  <a:schemeClr val="bg1"/>
                </a:solidFill>
                <a:cs typeface="Times New Roman" pitchFamily="18" charset="0"/>
              </a:rPr>
              <a:t>системы управления охраны труда</a:t>
            </a:r>
          </a:p>
        </p:txBody>
      </p:sp>
      <p:sp>
        <p:nvSpPr>
          <p:cNvPr id="23566" name="Text Box 20"/>
          <p:cNvSpPr txBox="1">
            <a:spLocks noChangeArrowheads="1"/>
          </p:cNvSpPr>
          <p:nvPr/>
        </p:nvSpPr>
        <p:spPr bwMode="auto">
          <a:xfrm>
            <a:off x="6248401" y="3554413"/>
            <a:ext cx="2720975" cy="832861"/>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sz="1600" b="1" dirty="0">
                <a:solidFill>
                  <a:schemeClr val="bg1"/>
                </a:solidFill>
              </a:rPr>
              <a:t>П</a:t>
            </a:r>
            <a:r>
              <a:rPr lang="ru-RU" sz="1600" b="1" dirty="0" smtClean="0">
                <a:solidFill>
                  <a:schemeClr val="bg1"/>
                </a:solidFill>
              </a:rPr>
              <a:t>роведение </a:t>
            </a:r>
            <a:r>
              <a:rPr lang="ru-RU" sz="1600" b="1" dirty="0">
                <a:solidFill>
                  <a:schemeClr val="bg1"/>
                </a:solidFill>
              </a:rPr>
              <a:t>специальной оценки условий </a:t>
            </a:r>
            <a:r>
              <a:rPr lang="ru-RU" sz="1600" b="1" dirty="0" smtClean="0">
                <a:solidFill>
                  <a:schemeClr val="bg1"/>
                </a:solidFill>
              </a:rPr>
              <a:t>труда</a:t>
            </a:r>
          </a:p>
        </p:txBody>
      </p:sp>
      <p:sp>
        <p:nvSpPr>
          <p:cNvPr id="23567" name="Rectangle 21"/>
          <p:cNvSpPr>
            <a:spLocks noChangeArrowheads="1"/>
          </p:cNvSpPr>
          <p:nvPr/>
        </p:nvSpPr>
        <p:spPr bwMode="auto">
          <a:xfrm>
            <a:off x="107952" y="4533901"/>
            <a:ext cx="2666999" cy="3110407"/>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sz="1400" b="1" dirty="0" smtClean="0">
                <a:solidFill>
                  <a:schemeClr val="bg1"/>
                </a:solidFill>
              </a:rPr>
              <a:t>Ведение реестра (перечня) НПА (в т.ч. с использованием электронных вычислительных машин и баз данных), содержащих требования охраны труда, в соответствии со спецификой своей деятельности, а также доступ работников к актуальным редакциям таких нормативных правовых актов.</a:t>
            </a:r>
            <a:endParaRPr lang="ru-RU" sz="1400" b="1" dirty="0">
              <a:solidFill>
                <a:schemeClr val="bg1"/>
              </a:solidFill>
              <a:latin typeface="Times New Roman" pitchFamily="18" charset="0"/>
              <a:cs typeface="Times New Roman" pitchFamily="18" charset="0"/>
            </a:endParaRPr>
          </a:p>
        </p:txBody>
      </p:sp>
      <p:sp>
        <p:nvSpPr>
          <p:cNvPr id="21" name="Прямоугольник 20"/>
          <p:cNvSpPr/>
          <p:nvPr/>
        </p:nvSpPr>
        <p:spPr>
          <a:xfrm>
            <a:off x="107950" y="188642"/>
            <a:ext cx="2667000" cy="2400573"/>
          </a:xfrm>
          <a:prstGeom prst="rect">
            <a:avLst/>
          </a:prstGeom>
          <a:solidFill>
            <a:srgbClr val="20365D"/>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ru-RU" sz="1600" b="1" dirty="0" smtClean="0">
                <a:solidFill>
                  <a:schemeClr val="bg1"/>
                </a:solidFill>
              </a:rPr>
              <a:t>Создавать безопасные условия труда исходя из комплексной оценки технического и организационного уровня рабочего места, а также исходя из оценки факторов производственной среды и трудового процесса, которые могут привести к нанесению вреда здоровью работников.</a:t>
            </a:r>
            <a:endParaRPr lang="ru-RU" sz="1600" b="1" dirty="0">
              <a:solidFill>
                <a:schemeClr val="bg1"/>
              </a:solidFill>
              <a:cs typeface="Times New Roman" pitchFamily="18" charset="0"/>
            </a:endParaRPr>
          </a:p>
        </p:txBody>
      </p:sp>
      <p:sp>
        <p:nvSpPr>
          <p:cNvPr id="22" name="Прямоугольник 21"/>
          <p:cNvSpPr/>
          <p:nvPr/>
        </p:nvSpPr>
        <p:spPr>
          <a:xfrm>
            <a:off x="6232526" y="1022353"/>
            <a:ext cx="2682875" cy="2334641"/>
          </a:xfrm>
          <a:prstGeom prst="rect">
            <a:avLst/>
          </a:prstGeom>
          <a:solidFill>
            <a:srgbClr val="20365D"/>
          </a:solidFill>
          <a:ln>
            <a:solidFill>
              <a:schemeClr val="bg2"/>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ru-RU" sz="1600" b="1" dirty="0" smtClean="0">
                <a:solidFill>
                  <a:schemeClr val="bg1"/>
                </a:solidFill>
              </a:rPr>
              <a:t>Обеспечить приобретение за счет собственных средств и выдачу СИЗ , смывающих средств,, занятым на работах с вредными и (или) опасными условиями труда, а также на работах, выполняемых в особых температурных условиях или связанных с загрязнением</a:t>
            </a:r>
            <a:endParaRPr lang="ru-RU" sz="1600" b="1" dirty="0">
              <a:solidFill>
                <a:schemeClr val="bg1"/>
              </a:solidFill>
            </a:endParaRPr>
          </a:p>
        </p:txBody>
      </p:sp>
      <p:sp>
        <p:nvSpPr>
          <p:cNvPr id="24" name="Прямоугольник 23"/>
          <p:cNvSpPr/>
          <p:nvPr/>
        </p:nvSpPr>
        <p:spPr>
          <a:xfrm>
            <a:off x="6248402" y="4306888"/>
            <a:ext cx="2720974" cy="1642392"/>
          </a:xfrm>
          <a:prstGeom prst="rect">
            <a:avLst/>
          </a:prstGeom>
          <a:solidFill>
            <a:srgbClr val="20365D"/>
          </a:solidFill>
          <a:ln w="3175" cap="sq">
            <a:solidFill>
              <a:schemeClr val="tx1">
                <a:alpha val="48000"/>
              </a:schemeClr>
            </a:solidFill>
          </a:ln>
        </p:spPr>
        <p:style>
          <a:lnRef idx="1">
            <a:schemeClr val="accent1"/>
          </a:lnRef>
          <a:fillRef idx="3">
            <a:schemeClr val="accent1"/>
          </a:fillRef>
          <a:effectRef idx="2">
            <a:schemeClr val="accent1"/>
          </a:effectRef>
          <a:fontRef idx="minor">
            <a:schemeClr val="lt1"/>
          </a:fontRef>
        </p:style>
        <p:txBody>
          <a:bodyPr anchor="ctr"/>
          <a:lstStyle/>
          <a:p>
            <a:pPr marL="228600" indent="-228600" algn="ctr"/>
            <a:r>
              <a:rPr lang="ru-RU" b="1" dirty="0" smtClean="0">
                <a:solidFill>
                  <a:schemeClr val="bg1"/>
                </a:solidFill>
              </a:rPr>
              <a:t>Информирование работников об условиях и ОТ на их рабочих местах, </a:t>
            </a:r>
          </a:p>
          <a:p>
            <a:pPr marL="228600" indent="-228600" algn="ctr"/>
            <a:r>
              <a:rPr lang="ru-RU" b="1" dirty="0" smtClean="0">
                <a:solidFill>
                  <a:schemeClr val="bg1"/>
                </a:solidFill>
              </a:rPr>
              <a:t>о существующих профессиональных рисках </a:t>
            </a:r>
          </a:p>
          <a:p>
            <a:pPr marL="228600" indent="-228600" algn="ctr"/>
            <a:r>
              <a:rPr lang="ru-RU" b="1" dirty="0" smtClean="0">
                <a:solidFill>
                  <a:schemeClr val="bg1"/>
                </a:solidFill>
              </a:rPr>
              <a:t>и их уровнях </a:t>
            </a:r>
            <a:endParaRPr lang="ru-RU" b="1" dirty="0">
              <a:solidFill>
                <a:schemeClr val="bg1"/>
              </a:solidFill>
            </a:endParaRPr>
          </a:p>
        </p:txBody>
      </p:sp>
      <p:pic>
        <p:nvPicPr>
          <p:cNvPr id="23571" name="Picture 2" descr="https://i.ytimg.com/vi/EfpE1grWCtE/mqdefault.jpg"/>
          <p:cNvPicPr>
            <a:picLocks noChangeAspect="1" noChangeArrowheads="1"/>
          </p:cNvPicPr>
          <p:nvPr/>
        </p:nvPicPr>
        <p:blipFill>
          <a:blip r:embed="rId3" cstate="print"/>
          <a:srcRect/>
          <a:stretch>
            <a:fillRect/>
          </a:stretch>
        </p:blipFill>
        <p:spPr bwMode="auto">
          <a:xfrm>
            <a:off x="3088408" y="4176256"/>
            <a:ext cx="2972657" cy="2394867"/>
          </a:xfrm>
          <a:prstGeom prst="rect">
            <a:avLst/>
          </a:prstGeom>
          <a:noFill/>
          <a:ln w="9525">
            <a:noFill/>
            <a:miter lim="800000"/>
            <a:headEnd/>
            <a:tailEnd/>
          </a:ln>
        </p:spPr>
      </p:pic>
      <p:sp>
        <p:nvSpPr>
          <p:cNvPr id="34" name="Line 16"/>
          <p:cNvSpPr>
            <a:spLocks noChangeShapeType="1"/>
          </p:cNvSpPr>
          <p:nvPr/>
        </p:nvSpPr>
        <p:spPr bwMode="auto">
          <a:xfrm>
            <a:off x="5886450" y="933451"/>
            <a:ext cx="392906" cy="561975"/>
          </a:xfrm>
          <a:prstGeom prst="line">
            <a:avLst/>
          </a:prstGeom>
          <a:noFill/>
          <a:ln w="9525">
            <a:solidFill>
              <a:schemeClr val="accent2">
                <a:lumMod val="75000"/>
              </a:schemeClr>
            </a:solidFill>
            <a:round/>
            <a:headEnd/>
            <a:tailEnd type="triangle" w="med" len="med"/>
          </a:ln>
        </p:spPr>
        <p:txBody>
          <a:bodyPr/>
          <a:lstStyle/>
          <a:p>
            <a:pPr>
              <a:defRPr/>
            </a:pPr>
            <a:endParaRPr lang="ru-RU" sz="1200">
              <a:cs typeface="+mn-cs"/>
            </a:endParaRPr>
          </a:p>
        </p:txBody>
      </p:sp>
      <p:sp>
        <p:nvSpPr>
          <p:cNvPr id="26" name="Rectangle 11"/>
          <p:cNvSpPr>
            <a:spLocks noChangeArrowheads="1"/>
          </p:cNvSpPr>
          <p:nvPr/>
        </p:nvSpPr>
        <p:spPr bwMode="auto">
          <a:xfrm rot="10800000" flipV="1">
            <a:off x="107947" y="2830193"/>
            <a:ext cx="2555840" cy="1571524"/>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sz="1600" b="1" dirty="0" smtClean="0">
                <a:solidFill>
                  <a:schemeClr val="bg1"/>
                </a:solidFill>
              </a:rPr>
              <a:t>Обеспечить Систематическое выявление опасностей и профессиональных рисков, их регулярный анализ и оценку</a:t>
            </a:r>
            <a:endParaRPr lang="ru-RU" sz="1600" b="1" dirty="0">
              <a:solidFill>
                <a:schemeClr val="bg1"/>
              </a:solidFill>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Прямая со стрелкой 22"/>
          <p:cNvCxnSpPr>
            <a:stCxn id="34" idx="0"/>
          </p:cNvCxnSpPr>
          <p:nvPr/>
        </p:nvCxnSpPr>
        <p:spPr>
          <a:xfrm flipH="1">
            <a:off x="3043238" y="1000125"/>
            <a:ext cx="1801811" cy="1905001"/>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11" name="Line 15"/>
          <p:cNvSpPr>
            <a:spLocks noChangeShapeType="1"/>
          </p:cNvSpPr>
          <p:nvPr/>
        </p:nvSpPr>
        <p:spPr bwMode="auto">
          <a:xfrm flipH="1">
            <a:off x="2560638" y="1266827"/>
            <a:ext cx="2070100" cy="3992563"/>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23557" name="Номер слайда 2"/>
          <p:cNvSpPr txBox="1">
            <a:spLocks noGrp="1"/>
          </p:cNvSpPr>
          <p:nvPr/>
        </p:nvSpPr>
        <p:spPr bwMode="black">
          <a:xfrm>
            <a:off x="8345488" y="6427788"/>
            <a:ext cx="798512" cy="430212"/>
          </a:xfrm>
          <a:prstGeom prst="rect">
            <a:avLst/>
          </a:prstGeom>
          <a:noFill/>
          <a:ln w="9525">
            <a:noFill/>
            <a:miter lim="800000"/>
            <a:headEnd/>
            <a:tailEnd/>
          </a:ln>
        </p:spPr>
        <p:txBody>
          <a:bodyPr lIns="93267" tIns="46633" rIns="93267" bIns="46633" anchor="ctr"/>
          <a:lstStyle/>
          <a:p>
            <a:pPr algn="r" defTabSz="933450"/>
            <a:fld id="{8CFC8528-4891-48A1-983B-CBCC1D0C667F}" type="slidenum">
              <a:rPr lang="en-US" sz="1400">
                <a:latin typeface="Times New Roman" pitchFamily="18" charset="0"/>
              </a:rPr>
              <a:pPr algn="r" defTabSz="933450"/>
              <a:t>10</a:t>
            </a:fld>
            <a:endParaRPr lang="en-US" sz="1400" dirty="0">
              <a:latin typeface="Times New Roman" pitchFamily="18" charset="0"/>
            </a:endParaRPr>
          </a:p>
        </p:txBody>
      </p:sp>
      <p:sp>
        <p:nvSpPr>
          <p:cNvPr id="23558" name="Text Box 8"/>
          <p:cNvSpPr txBox="1">
            <a:spLocks noChangeArrowheads="1"/>
          </p:cNvSpPr>
          <p:nvPr/>
        </p:nvSpPr>
        <p:spPr bwMode="auto">
          <a:xfrm>
            <a:off x="1101726" y="1482727"/>
            <a:ext cx="6002338" cy="309563"/>
          </a:xfrm>
          <a:prstGeom prst="rect">
            <a:avLst/>
          </a:prstGeom>
          <a:noFill/>
          <a:ln w="9525">
            <a:noFill/>
            <a:miter lim="800000"/>
            <a:headEnd/>
            <a:tailEnd/>
          </a:ln>
        </p:spPr>
        <p:txBody>
          <a:bodyPr lIns="93287" tIns="46643" rIns="93287" bIns="46643">
            <a:spAutoFit/>
          </a:bodyPr>
          <a:lstStyle/>
          <a:p>
            <a:pPr defTabSz="933450"/>
            <a:endParaRPr lang="en-US" sz="1400" dirty="0">
              <a:latin typeface="Times New Roman" pitchFamily="18" charset="0"/>
            </a:endParaRPr>
          </a:p>
        </p:txBody>
      </p:sp>
      <p:sp>
        <p:nvSpPr>
          <p:cNvPr id="23559" name="Text Box 9"/>
          <p:cNvSpPr txBox="1">
            <a:spLocks noChangeArrowheads="1"/>
          </p:cNvSpPr>
          <p:nvPr/>
        </p:nvSpPr>
        <p:spPr bwMode="auto">
          <a:xfrm>
            <a:off x="3636169" y="1"/>
            <a:ext cx="3300413" cy="1386859"/>
          </a:xfrm>
          <a:prstGeom prst="rect">
            <a:avLst/>
          </a:prstGeom>
          <a:solidFill>
            <a:srgbClr val="20365D"/>
          </a:solidFill>
          <a:ln w="38100" cmpd="dbl">
            <a:solidFill>
              <a:schemeClr val="tx1"/>
            </a:solidFill>
            <a:miter lim="800000"/>
            <a:headEnd/>
            <a:tailEnd/>
          </a:ln>
        </p:spPr>
        <p:txBody>
          <a:bodyPr wrap="square" lIns="93287" tIns="46643" rIns="93287" bIns="46643">
            <a:spAutoFit/>
          </a:bodyPr>
          <a:lstStyle/>
          <a:p>
            <a:pPr algn="ctr" defTabSz="933450"/>
            <a:r>
              <a:rPr lang="ru-RU" sz="2800" b="1" i="1" u="sng" dirty="0">
                <a:solidFill>
                  <a:srgbClr val="FFC000"/>
                </a:solidFill>
              </a:rPr>
              <a:t>Работодатель </a:t>
            </a:r>
            <a:r>
              <a:rPr lang="ru-RU" sz="2800" b="1" i="1" u="sng" dirty="0" smtClean="0">
                <a:solidFill>
                  <a:srgbClr val="FFC000"/>
                </a:solidFill>
              </a:rPr>
              <a:t>обязан </a:t>
            </a:r>
            <a:endParaRPr lang="ru-RU" sz="2800" b="1" i="1" u="sng" dirty="0">
              <a:solidFill>
                <a:srgbClr val="FFC000"/>
              </a:solidFill>
            </a:endParaRPr>
          </a:p>
          <a:p>
            <a:pPr algn="ctr" defTabSz="933450"/>
            <a:r>
              <a:rPr lang="ru-RU" sz="2800" b="1" i="1" u="sng" dirty="0" smtClean="0">
                <a:solidFill>
                  <a:srgbClr val="FFC000"/>
                </a:solidFill>
              </a:rPr>
              <a:t>ст.214 </a:t>
            </a:r>
            <a:r>
              <a:rPr lang="ru-RU" sz="2800" b="1" i="1" u="sng" dirty="0">
                <a:solidFill>
                  <a:srgbClr val="FFC000"/>
                </a:solidFill>
              </a:rPr>
              <a:t>ТК </a:t>
            </a:r>
            <a:r>
              <a:rPr lang="ru-RU" sz="2800" b="1" i="1" u="sng" dirty="0" smtClean="0">
                <a:solidFill>
                  <a:srgbClr val="FFC000"/>
                </a:solidFill>
              </a:rPr>
              <a:t>РФ</a:t>
            </a:r>
          </a:p>
        </p:txBody>
      </p:sp>
      <p:sp>
        <p:nvSpPr>
          <p:cNvPr id="23560" name="Text Box 10"/>
          <p:cNvSpPr txBox="1">
            <a:spLocks noChangeArrowheads="1"/>
          </p:cNvSpPr>
          <p:nvPr/>
        </p:nvSpPr>
        <p:spPr bwMode="auto">
          <a:xfrm>
            <a:off x="107952" y="2933701"/>
            <a:ext cx="3186112" cy="2556409"/>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b="1" dirty="0" smtClean="0">
                <a:solidFill>
                  <a:schemeClr val="bg1"/>
                </a:solidFill>
              </a:rPr>
              <a:t>Расследование и учет несчастных случаев на производстве и профессиональных заболеваний, учет и рассмотрение причин и обстоятельств событий, приведших к возникновению микроповреждений (микротравм)</a:t>
            </a:r>
            <a:endParaRPr lang="ru-RU" b="1" dirty="0">
              <a:solidFill>
                <a:schemeClr val="bg1"/>
              </a:solidFill>
              <a:latin typeface="Times New Roman" pitchFamily="18" charset="0"/>
              <a:cs typeface="Times New Roman" pitchFamily="18" charset="0"/>
            </a:endParaRPr>
          </a:p>
        </p:txBody>
      </p:sp>
      <p:sp>
        <p:nvSpPr>
          <p:cNvPr id="9" name="Line 13"/>
          <p:cNvSpPr>
            <a:spLocks noChangeShapeType="1"/>
          </p:cNvSpPr>
          <p:nvPr/>
        </p:nvSpPr>
        <p:spPr bwMode="auto">
          <a:xfrm flipH="1">
            <a:off x="2774951" y="1000125"/>
            <a:ext cx="2070100" cy="965200"/>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13" name="Line 17"/>
          <p:cNvSpPr>
            <a:spLocks noChangeShapeType="1"/>
          </p:cNvSpPr>
          <p:nvPr/>
        </p:nvSpPr>
        <p:spPr bwMode="auto">
          <a:xfrm flipH="1">
            <a:off x="4845051" y="955676"/>
            <a:ext cx="1" cy="1779588"/>
          </a:xfrm>
          <a:prstGeom prst="line">
            <a:avLst/>
          </a:prstGeom>
          <a:noFill/>
          <a:ln w="9525">
            <a:solidFill>
              <a:schemeClr val="accent2">
                <a:lumMod val="75000"/>
              </a:schemeClr>
            </a:solidFill>
            <a:round/>
            <a:headEnd/>
            <a:tailEnd type="triangle" w="med" len="med"/>
          </a:ln>
        </p:spPr>
        <p:txBody>
          <a:bodyPr/>
          <a:lstStyle/>
          <a:p>
            <a:pPr>
              <a:defRPr/>
            </a:pPr>
            <a:endParaRPr lang="ru-RU" sz="1200" dirty="0">
              <a:cs typeface="+mn-cs"/>
            </a:endParaRPr>
          </a:p>
        </p:txBody>
      </p:sp>
      <p:sp>
        <p:nvSpPr>
          <p:cNvPr id="23565" name="Text Box 19"/>
          <p:cNvSpPr txBox="1">
            <a:spLocks noChangeArrowheads="1"/>
          </p:cNvSpPr>
          <p:nvPr/>
        </p:nvSpPr>
        <p:spPr bwMode="auto">
          <a:xfrm>
            <a:off x="3571874" y="1304925"/>
            <a:ext cx="2589213" cy="4526179"/>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sz="1600" b="1" dirty="0" smtClean="0">
                <a:solidFill>
                  <a:schemeClr val="bg1"/>
                </a:solidFill>
              </a:rPr>
              <a:t>Обучение по охране труда, в том числе обучение безопасным методам и приемам выполнения работ, обучение по оказанию первой помощи, обучение по использованию (применению)  СИЗ, инструктажа по охране труда, стажировку на рабочем месте (для определенных категорий работников) и проверку знания требований охраны труда</a:t>
            </a:r>
            <a:endParaRPr lang="ru-RU" sz="1600" b="1" dirty="0">
              <a:solidFill>
                <a:schemeClr val="bg1"/>
              </a:solidFill>
              <a:cs typeface="Times New Roman" pitchFamily="18" charset="0"/>
            </a:endParaRPr>
          </a:p>
        </p:txBody>
      </p:sp>
      <p:sp>
        <p:nvSpPr>
          <p:cNvPr id="21" name="Прямоугольник 20"/>
          <p:cNvSpPr/>
          <p:nvPr/>
        </p:nvSpPr>
        <p:spPr>
          <a:xfrm>
            <a:off x="107950" y="188642"/>
            <a:ext cx="2667000" cy="2400573"/>
          </a:xfrm>
          <a:prstGeom prst="rect">
            <a:avLst/>
          </a:prstGeom>
          <a:solidFill>
            <a:srgbClr val="20365D"/>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r>
              <a:rPr lang="ru-RU" b="1" dirty="0" smtClean="0">
                <a:solidFill>
                  <a:schemeClr val="bg1"/>
                </a:solidFill>
              </a:rPr>
              <a:t>При приеме на работу инвалида или в случае признания работника инвалидом создание для него условий труда, в соответствии с индивидуальной программой реабилитации или абилитации инвалида</a:t>
            </a:r>
            <a:endParaRPr lang="ru-RU" b="1" dirty="0">
              <a:solidFill>
                <a:schemeClr val="bg1"/>
              </a:solidFill>
              <a:cs typeface="Times New Roman" pitchFamily="18" charset="0"/>
            </a:endParaRPr>
          </a:p>
        </p:txBody>
      </p:sp>
      <p:sp>
        <p:nvSpPr>
          <p:cNvPr id="24" name="Прямоугольник 23"/>
          <p:cNvSpPr/>
          <p:nvPr/>
        </p:nvSpPr>
        <p:spPr>
          <a:xfrm>
            <a:off x="6435724" y="1266826"/>
            <a:ext cx="2492760" cy="3952875"/>
          </a:xfrm>
          <a:prstGeom prst="rect">
            <a:avLst/>
          </a:prstGeom>
          <a:solidFill>
            <a:srgbClr val="20365D"/>
          </a:solidFill>
          <a:ln w="3175" cap="sq">
            <a:solidFill>
              <a:schemeClr val="tx1">
                <a:alpha val="48000"/>
              </a:schemeClr>
            </a:solidFill>
          </a:ln>
        </p:spPr>
        <p:style>
          <a:lnRef idx="1">
            <a:schemeClr val="accent1"/>
          </a:lnRef>
          <a:fillRef idx="3">
            <a:schemeClr val="accent1"/>
          </a:fillRef>
          <a:effectRef idx="2">
            <a:schemeClr val="accent1"/>
          </a:effectRef>
          <a:fontRef idx="minor">
            <a:schemeClr val="lt1"/>
          </a:fontRef>
        </p:style>
        <p:txBody>
          <a:bodyPr anchor="ctr"/>
          <a:lstStyle/>
          <a:p>
            <a:pPr marL="228600" indent="-228600" algn="ctr"/>
            <a:r>
              <a:rPr lang="ru-RU" b="1" dirty="0" smtClean="0">
                <a:solidFill>
                  <a:schemeClr val="bg1"/>
                </a:solidFill>
              </a:rPr>
              <a:t>Санитарно-бытовое обслуживание и медицинское обеспечение работников в соответствии </a:t>
            </a:r>
          </a:p>
          <a:p>
            <a:pPr marL="228600" indent="-228600" algn="ctr"/>
            <a:r>
              <a:rPr lang="ru-RU" b="1" dirty="0" smtClean="0">
                <a:solidFill>
                  <a:schemeClr val="bg1"/>
                </a:solidFill>
              </a:rPr>
              <a:t>с требованиями охраны труда, а также доставку работников, заболевших на рабочем месте, </a:t>
            </a:r>
          </a:p>
          <a:p>
            <a:pPr marL="228600" indent="-228600" algn="ctr"/>
            <a:r>
              <a:rPr lang="ru-RU" b="1" dirty="0" smtClean="0">
                <a:solidFill>
                  <a:schemeClr val="bg1"/>
                </a:solidFill>
              </a:rPr>
              <a:t>в медицинскую организацию</a:t>
            </a:r>
          </a:p>
          <a:p>
            <a:pPr marL="228600" indent="-228600" algn="ctr"/>
            <a:r>
              <a:rPr lang="ru-RU" b="1" dirty="0" smtClean="0">
                <a:solidFill>
                  <a:schemeClr val="bg1"/>
                </a:solidFill>
              </a:rPr>
              <a:t> в случае необходимости оказания им неотложной медицинской помощи</a:t>
            </a:r>
            <a:endParaRPr lang="ru-RU" b="1" dirty="0">
              <a:solidFill>
                <a:schemeClr val="bg1"/>
              </a:solidFill>
            </a:endParaRPr>
          </a:p>
        </p:txBody>
      </p:sp>
      <p:pic>
        <p:nvPicPr>
          <p:cNvPr id="23571" name="Picture 2" descr="https://i.ytimg.com/vi/EfpE1grWCtE/mqdefault.jpg"/>
          <p:cNvPicPr>
            <a:picLocks noChangeAspect="1" noChangeArrowheads="1"/>
          </p:cNvPicPr>
          <p:nvPr/>
        </p:nvPicPr>
        <p:blipFill>
          <a:blip r:embed="rId3" cstate="print"/>
          <a:srcRect/>
          <a:stretch>
            <a:fillRect/>
          </a:stretch>
        </p:blipFill>
        <p:spPr bwMode="auto">
          <a:xfrm>
            <a:off x="3407343" y="4476750"/>
            <a:ext cx="2880360" cy="2257424"/>
          </a:xfrm>
          <a:prstGeom prst="rect">
            <a:avLst/>
          </a:prstGeom>
          <a:noFill/>
          <a:ln w="9525">
            <a:noFill/>
            <a:miter lim="800000"/>
            <a:headEnd/>
            <a:tailEnd/>
          </a:ln>
        </p:spPr>
      </p:pic>
      <p:sp>
        <p:nvSpPr>
          <p:cNvPr id="34" name="Line 16"/>
          <p:cNvSpPr>
            <a:spLocks noChangeShapeType="1"/>
          </p:cNvSpPr>
          <p:nvPr/>
        </p:nvSpPr>
        <p:spPr bwMode="auto">
          <a:xfrm>
            <a:off x="4845049" y="1000125"/>
            <a:ext cx="1591469" cy="371475"/>
          </a:xfrm>
          <a:prstGeom prst="line">
            <a:avLst/>
          </a:prstGeom>
          <a:noFill/>
          <a:ln w="9525">
            <a:solidFill>
              <a:schemeClr val="accent2">
                <a:lumMod val="75000"/>
              </a:schemeClr>
            </a:solidFill>
            <a:round/>
            <a:headEnd/>
            <a:tailEnd type="triangle" w="med" len="med"/>
          </a:ln>
        </p:spPr>
        <p:txBody>
          <a:bodyPr/>
          <a:lstStyle/>
          <a:p>
            <a:pPr>
              <a:defRPr/>
            </a:pPr>
            <a:endParaRPr lang="ru-RU" sz="1200">
              <a:cs typeface="+mn-cs"/>
            </a:endParaRPr>
          </a:p>
        </p:txBody>
      </p:sp>
      <p:sp>
        <p:nvSpPr>
          <p:cNvPr id="31" name="Rectangle 21"/>
          <p:cNvSpPr>
            <a:spLocks noChangeArrowheads="1"/>
          </p:cNvSpPr>
          <p:nvPr/>
        </p:nvSpPr>
        <p:spPr bwMode="auto">
          <a:xfrm>
            <a:off x="128587" y="5257800"/>
            <a:ext cx="3136106" cy="1571524"/>
          </a:xfrm>
          <a:prstGeom prst="rect">
            <a:avLst/>
          </a:prstGeom>
          <a:solidFill>
            <a:srgbClr val="20365D"/>
          </a:solidFill>
          <a:ln w="9525">
            <a:solidFill>
              <a:schemeClr val="tx1"/>
            </a:solidFill>
            <a:miter lim="800000"/>
            <a:headEnd/>
            <a:tailEnd/>
          </a:ln>
        </p:spPr>
        <p:txBody>
          <a:bodyPr wrap="square" lIns="93287" tIns="46643" rIns="93287" bIns="46643">
            <a:spAutoFit/>
          </a:bodyPr>
          <a:lstStyle/>
          <a:p>
            <a:pPr algn="ctr" defTabSz="933450"/>
            <a:r>
              <a:rPr lang="ru-RU" b="1" dirty="0" smtClean="0">
                <a:solidFill>
                  <a:schemeClr val="bg1"/>
                </a:solidFill>
                <a:latin typeface="+mn-lt"/>
              </a:rPr>
              <a:t>Обязательное социальное страхование работников от несчастных случаев на производстве и профессиональных заболеваний</a:t>
            </a:r>
            <a:endParaRPr lang="ru-RU" b="1" dirty="0">
              <a:solidFill>
                <a:schemeClr val="bg1"/>
              </a:solidFill>
              <a:latin typeface="+mn-lt"/>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Выноска со стрелкой вправо 5"/>
          <p:cNvSpPr/>
          <p:nvPr/>
        </p:nvSpPr>
        <p:spPr>
          <a:xfrm>
            <a:off x="701622" y="296652"/>
            <a:ext cx="4637152" cy="1963932"/>
          </a:xfrm>
          <a:prstGeom prst="rightArrowCallout">
            <a:avLst/>
          </a:prstGeom>
        </p:spPr>
        <p:style>
          <a:lnRef idx="0">
            <a:schemeClr val="accent1"/>
          </a:lnRef>
          <a:fillRef idx="3">
            <a:schemeClr val="accent1"/>
          </a:fillRef>
          <a:effectRef idx="3">
            <a:schemeClr val="accent1"/>
          </a:effectRef>
          <a:fontRef idx="minor">
            <a:schemeClr val="lt1"/>
          </a:fontRef>
        </p:style>
        <p:txBody>
          <a:bodyPr anchor="ctr"/>
          <a:lstStyle/>
          <a:p>
            <a:pPr algn="ctr" defTabSz="933450"/>
            <a:r>
              <a:rPr lang="ru-RU" b="1" dirty="0">
                <a:solidFill>
                  <a:srgbClr val="1E4649"/>
                </a:solidFill>
              </a:rPr>
              <a:t>проходить обязательные предварительные (при поступлении на работу) и периодические (в течение трудовой деятельности) медицинские осмотры</a:t>
            </a:r>
          </a:p>
        </p:txBody>
      </p:sp>
      <p:sp>
        <p:nvSpPr>
          <p:cNvPr id="9" name="Выноска со стрелкой вниз 8"/>
          <p:cNvSpPr/>
          <p:nvPr/>
        </p:nvSpPr>
        <p:spPr>
          <a:xfrm>
            <a:off x="5338763" y="296653"/>
            <a:ext cx="3468687" cy="3816423"/>
          </a:xfrm>
          <a:prstGeom prst="downArrowCallout">
            <a:avLst/>
          </a:prstGeom>
        </p:spPr>
        <p:style>
          <a:lnRef idx="1">
            <a:schemeClr val="accent1"/>
          </a:lnRef>
          <a:fillRef idx="2">
            <a:schemeClr val="accent1"/>
          </a:fillRef>
          <a:effectRef idx="1">
            <a:schemeClr val="accent1"/>
          </a:effectRef>
          <a:fontRef idx="minor">
            <a:schemeClr val="dk1"/>
          </a:fontRef>
        </p:style>
        <p:txBody>
          <a:bodyPr anchor="ctr"/>
          <a:lstStyle/>
          <a:p>
            <a:pPr algn="ctr" defTabSz="933450"/>
            <a:r>
              <a:rPr lang="ru-RU" dirty="0">
                <a:solidFill>
                  <a:srgbClr val="0039E5"/>
                </a:solidFill>
              </a:rPr>
              <a:t>проходить обучение: </a:t>
            </a:r>
          </a:p>
          <a:p>
            <a:pPr defTabSz="933450">
              <a:buFont typeface="Arial" charset="0"/>
              <a:buChar char="•"/>
            </a:pPr>
            <a:r>
              <a:rPr lang="ru-RU" dirty="0">
                <a:solidFill>
                  <a:srgbClr val="0039E5"/>
                </a:solidFill>
              </a:rPr>
              <a:t>безопасным методам и приемам выполнения работ; </a:t>
            </a:r>
          </a:p>
          <a:p>
            <a:pPr defTabSz="933450">
              <a:buFont typeface="Arial" charset="0"/>
              <a:buChar char="•"/>
            </a:pPr>
            <a:r>
              <a:rPr lang="ru-RU" dirty="0">
                <a:solidFill>
                  <a:srgbClr val="0039E5"/>
                </a:solidFill>
              </a:rPr>
              <a:t>оказанию первой помощи пострадавшим на производстве;</a:t>
            </a:r>
          </a:p>
          <a:p>
            <a:pPr defTabSz="933450">
              <a:buFont typeface="Arial" charset="0"/>
              <a:buChar char="•"/>
            </a:pPr>
            <a:r>
              <a:rPr lang="ru-RU" dirty="0">
                <a:solidFill>
                  <a:srgbClr val="0039E5"/>
                </a:solidFill>
              </a:rPr>
              <a:t>инструктаж по охране труда;                                    </a:t>
            </a:r>
          </a:p>
          <a:p>
            <a:pPr defTabSz="933450">
              <a:buFont typeface="Arial" charset="0"/>
              <a:buChar char="•"/>
            </a:pPr>
            <a:r>
              <a:rPr lang="ru-RU" dirty="0">
                <a:solidFill>
                  <a:srgbClr val="0039E5"/>
                </a:solidFill>
              </a:rPr>
              <a:t>стажировку на рабочем месте;</a:t>
            </a:r>
          </a:p>
          <a:p>
            <a:pPr defTabSz="933450">
              <a:buFont typeface="Arial" charset="0"/>
              <a:buChar char="•"/>
            </a:pPr>
            <a:r>
              <a:rPr lang="ru-RU" dirty="0">
                <a:solidFill>
                  <a:srgbClr val="0039E5"/>
                </a:solidFill>
              </a:rPr>
              <a:t>проверку знаний требований охраны труда;</a:t>
            </a:r>
          </a:p>
        </p:txBody>
      </p:sp>
      <p:sp>
        <p:nvSpPr>
          <p:cNvPr id="10" name="Выноска со стрелкой вверх 9"/>
          <p:cNvSpPr/>
          <p:nvPr/>
        </p:nvSpPr>
        <p:spPr>
          <a:xfrm>
            <a:off x="482545" y="2260584"/>
            <a:ext cx="2592422" cy="1497033"/>
          </a:xfrm>
          <a:prstGeom prst="upArrowCallout">
            <a:avLst/>
          </a:prstGeom>
        </p:spPr>
        <p:style>
          <a:lnRef idx="0">
            <a:schemeClr val="accent5"/>
          </a:lnRef>
          <a:fillRef idx="3">
            <a:schemeClr val="accent5"/>
          </a:fillRef>
          <a:effectRef idx="3">
            <a:schemeClr val="accent5"/>
          </a:effectRef>
          <a:fontRef idx="minor">
            <a:schemeClr val="lt1"/>
          </a:fontRef>
        </p:style>
        <p:txBody>
          <a:bodyPr anchor="ctr"/>
          <a:lstStyle/>
          <a:p>
            <a:pPr algn="ctr" defTabSz="815975">
              <a:lnSpc>
                <a:spcPct val="90000"/>
              </a:lnSpc>
              <a:spcAft>
                <a:spcPct val="35000"/>
              </a:spcAft>
            </a:pPr>
            <a:r>
              <a:rPr lang="ru-RU" b="1">
                <a:solidFill>
                  <a:srgbClr val="00B050"/>
                </a:solidFill>
              </a:rPr>
              <a:t>соблюдать требования </a:t>
            </a:r>
          </a:p>
          <a:p>
            <a:pPr algn="ctr" defTabSz="815975">
              <a:lnSpc>
                <a:spcPct val="90000"/>
              </a:lnSpc>
              <a:spcAft>
                <a:spcPct val="35000"/>
              </a:spcAft>
            </a:pPr>
            <a:r>
              <a:rPr lang="ru-RU" b="1">
                <a:solidFill>
                  <a:srgbClr val="00B050"/>
                </a:solidFill>
              </a:rPr>
              <a:t>охраны труда</a:t>
            </a:r>
          </a:p>
        </p:txBody>
      </p:sp>
      <p:sp>
        <p:nvSpPr>
          <p:cNvPr id="12" name="Выноска со стрелкой вверх 11"/>
          <p:cNvSpPr/>
          <p:nvPr/>
        </p:nvSpPr>
        <p:spPr>
          <a:xfrm>
            <a:off x="117475" y="3757613"/>
            <a:ext cx="3870325" cy="2659719"/>
          </a:xfrm>
          <a:prstGeom prst="upArrowCallout">
            <a:avLst/>
          </a:prstGeom>
        </p:spPr>
        <p:style>
          <a:lnRef idx="1">
            <a:schemeClr val="accent1"/>
          </a:lnRef>
          <a:fillRef idx="3">
            <a:schemeClr val="accent1"/>
          </a:fillRef>
          <a:effectRef idx="2">
            <a:schemeClr val="accent1"/>
          </a:effectRef>
          <a:fontRef idx="minor">
            <a:schemeClr val="lt1"/>
          </a:fontRef>
        </p:style>
        <p:txBody>
          <a:bodyPr anchor="ctr"/>
          <a:lstStyle/>
          <a:p>
            <a:pPr algn="ctr" defTabSz="933450"/>
            <a:r>
              <a:rPr lang="ru-RU" b="1" dirty="0">
                <a:solidFill>
                  <a:srgbClr val="0039E5"/>
                </a:solidFill>
              </a:rPr>
              <a:t>немедленно извещать о любой ситуации, угрожающей жизни и здоровью людей, </a:t>
            </a:r>
          </a:p>
          <a:p>
            <a:pPr algn="ctr" defTabSz="933450"/>
            <a:r>
              <a:rPr lang="ru-RU" b="1" dirty="0">
                <a:solidFill>
                  <a:srgbClr val="0039E5"/>
                </a:solidFill>
              </a:rPr>
              <a:t>о несчастном случае, происшедшем на производстве </a:t>
            </a:r>
          </a:p>
          <a:p>
            <a:pPr algn="ctr" defTabSz="933450"/>
            <a:r>
              <a:rPr lang="ru-RU" b="1" dirty="0">
                <a:solidFill>
                  <a:srgbClr val="0039E5"/>
                </a:solidFill>
              </a:rPr>
              <a:t>или об ухудшении состояния своего здоровья</a:t>
            </a:r>
          </a:p>
        </p:txBody>
      </p:sp>
      <p:sp>
        <p:nvSpPr>
          <p:cNvPr id="16" name="Выноска со стрелкой влево 15"/>
          <p:cNvSpPr/>
          <p:nvPr/>
        </p:nvSpPr>
        <p:spPr>
          <a:xfrm>
            <a:off x="3987800" y="4113076"/>
            <a:ext cx="4819650" cy="2304256"/>
          </a:xfrm>
          <a:prstGeom prst="leftArrowCallout">
            <a:avLst/>
          </a:prstGeom>
        </p:spPr>
        <p:style>
          <a:lnRef idx="0">
            <a:schemeClr val="accent1"/>
          </a:lnRef>
          <a:fillRef idx="3">
            <a:schemeClr val="accent1"/>
          </a:fillRef>
          <a:effectRef idx="3">
            <a:schemeClr val="accent1"/>
          </a:effectRef>
          <a:fontRef idx="minor">
            <a:schemeClr val="lt1"/>
          </a:fontRef>
        </p:style>
        <p:txBody>
          <a:bodyPr anchor="ctr"/>
          <a:lstStyle/>
          <a:p>
            <a:pPr algn="ctr" defTabSz="933450"/>
            <a:r>
              <a:rPr lang="ru-RU" b="1">
                <a:solidFill>
                  <a:srgbClr val="00B050"/>
                </a:solidFill>
              </a:rPr>
              <a:t>правильно применять средства индивидуальной и коллективной защиты</a:t>
            </a:r>
          </a:p>
        </p:txBody>
      </p:sp>
      <p:sp>
        <p:nvSpPr>
          <p:cNvPr id="20" name="Прямоугольник 19"/>
          <p:cNvSpPr/>
          <p:nvPr/>
        </p:nvSpPr>
        <p:spPr>
          <a:xfrm>
            <a:off x="3074967" y="2516176"/>
            <a:ext cx="2263806" cy="1138773"/>
          </a:xfrm>
          <a:prstGeom prst="rect">
            <a:avLst/>
          </a:prstGeom>
        </p:spPr>
        <p:txBody>
          <a:bodyPr>
            <a:spAutoFit/>
          </a:bodyPr>
          <a:lstStyle/>
          <a:p>
            <a:pPr algn="ctr" defTabSz="800100">
              <a:lnSpc>
                <a:spcPct val="90000"/>
              </a:lnSpc>
              <a:spcAft>
                <a:spcPct val="35000"/>
              </a:spcAft>
              <a:defRPr/>
            </a:pPr>
            <a:r>
              <a:rPr lang="ru-RU" sz="2000" b="1" dirty="0">
                <a:ln w="1905"/>
                <a:solidFill>
                  <a:srgbClr val="FF0000"/>
                </a:solidFill>
                <a:effectLst>
                  <a:innerShdw blurRad="69850" dist="43180" dir="5400000">
                    <a:srgbClr val="000000">
                      <a:alpha val="65000"/>
                    </a:srgbClr>
                  </a:innerShdw>
                </a:effectLst>
              </a:rPr>
              <a:t>ОБЯЗАННОСТИ</a:t>
            </a:r>
          </a:p>
          <a:p>
            <a:pPr algn="ctr" defTabSz="800100">
              <a:lnSpc>
                <a:spcPct val="90000"/>
              </a:lnSpc>
              <a:spcAft>
                <a:spcPct val="35000"/>
              </a:spcAft>
              <a:defRPr/>
            </a:pPr>
            <a:r>
              <a:rPr lang="ru-RU" sz="2000" b="1" dirty="0">
                <a:ln w="1905"/>
                <a:solidFill>
                  <a:srgbClr val="FF0000"/>
                </a:solidFill>
                <a:effectLst>
                  <a:innerShdw blurRad="69850" dist="43180" dir="5400000">
                    <a:srgbClr val="000000">
                      <a:alpha val="65000"/>
                    </a:srgbClr>
                  </a:innerShdw>
                </a:effectLst>
              </a:rPr>
              <a:t> РАБОТНИКА</a:t>
            </a:r>
          </a:p>
          <a:p>
            <a:pPr algn="ctr" defTabSz="800100">
              <a:lnSpc>
                <a:spcPct val="90000"/>
              </a:lnSpc>
              <a:spcAft>
                <a:spcPct val="35000"/>
              </a:spcAft>
              <a:defRPr/>
            </a:pPr>
            <a:r>
              <a:rPr lang="ru-RU" sz="2000" b="1" dirty="0">
                <a:ln w="1905"/>
                <a:solidFill>
                  <a:srgbClr val="FF0000"/>
                </a:solidFill>
                <a:effectLst>
                  <a:innerShdw blurRad="69850" dist="43180" dir="5400000">
                    <a:srgbClr val="000000">
                      <a:alpha val="65000"/>
                    </a:srgbClr>
                  </a:innerShdw>
                </a:effectLst>
              </a:rPr>
              <a:t>Ст. </a:t>
            </a:r>
            <a:r>
              <a:rPr lang="ru-RU" sz="2000" b="1" dirty="0" smtClean="0">
                <a:ln w="1905"/>
                <a:solidFill>
                  <a:srgbClr val="FF0000"/>
                </a:solidFill>
                <a:effectLst>
                  <a:innerShdw blurRad="69850" dist="43180" dir="5400000">
                    <a:srgbClr val="000000">
                      <a:alpha val="65000"/>
                    </a:srgbClr>
                  </a:innerShdw>
                </a:effectLst>
              </a:rPr>
              <a:t>215 </a:t>
            </a:r>
            <a:r>
              <a:rPr lang="ru-RU" sz="2000" b="1" dirty="0">
                <a:ln w="1905"/>
                <a:solidFill>
                  <a:srgbClr val="FF0000"/>
                </a:solidFill>
                <a:effectLst>
                  <a:innerShdw blurRad="69850" dist="43180" dir="5400000">
                    <a:srgbClr val="000000">
                      <a:alpha val="65000"/>
                    </a:srgbClr>
                  </a:innerShdw>
                </a:effectLst>
              </a:rPr>
              <a:t>ТК РФ</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Объект 1"/>
          <p:cNvSpPr>
            <a:spLocks noGrp="1"/>
          </p:cNvSpPr>
          <p:nvPr>
            <p:ph sz="quarter" idx="4294967295"/>
          </p:nvPr>
        </p:nvSpPr>
        <p:spPr>
          <a:xfrm>
            <a:off x="215516" y="0"/>
            <a:ext cx="8712968" cy="6858000"/>
          </a:xfrm>
          <a:prstGeom prst="rect">
            <a:avLst/>
          </a:prstGeom>
        </p:spPr>
        <p:txBody>
          <a:bodyPr/>
          <a:lstStyle/>
          <a:p>
            <a:pPr marL="44450" indent="0" algn="ctr">
              <a:buFont typeface="Georgia" pitchFamily="18" charset="0"/>
              <a:buNone/>
            </a:pPr>
            <a:r>
              <a:rPr lang="ru-RU" altLang="ru-RU" sz="4000" b="1" i="1" dirty="0" smtClean="0">
                <a:solidFill>
                  <a:srgbClr val="FF0000"/>
                </a:solidFill>
                <a:latin typeface="Arial Black" pitchFamily="34" charset="0"/>
              </a:rPr>
              <a:t>Новый порядок обучения и проверки знаний требований охраны труда</a:t>
            </a:r>
          </a:p>
          <a:p>
            <a:pPr marL="44450" indent="0" algn="ctr">
              <a:buFont typeface="Georgia" pitchFamily="18" charset="0"/>
              <a:buNone/>
            </a:pPr>
            <a:r>
              <a:rPr lang="ru-RU" altLang="ru-RU" sz="3200" b="1" dirty="0" smtClean="0"/>
              <a:t>Постановление Правительства РФ </a:t>
            </a:r>
          </a:p>
          <a:p>
            <a:pPr marL="44450" indent="0" algn="ctr">
              <a:buFont typeface="Georgia" pitchFamily="18" charset="0"/>
              <a:buNone/>
            </a:pPr>
            <a:r>
              <a:rPr lang="ru-RU" altLang="ru-RU" sz="3200" b="1" dirty="0" smtClean="0">
                <a:solidFill>
                  <a:srgbClr val="FF0000"/>
                </a:solidFill>
              </a:rPr>
              <a:t>от 24.12.2021 г. № 2464</a:t>
            </a:r>
          </a:p>
          <a:p>
            <a:pPr marL="44450" indent="0" algn="ctr">
              <a:buFont typeface="Georgia" pitchFamily="18" charset="0"/>
              <a:buNone/>
            </a:pPr>
            <a:r>
              <a:rPr lang="ru-RU" altLang="ru-RU" sz="3200" b="1" dirty="0" smtClean="0">
                <a:solidFill>
                  <a:srgbClr val="FF0000"/>
                </a:solidFill>
              </a:rPr>
              <a:t> </a:t>
            </a:r>
            <a:r>
              <a:rPr lang="ru-RU" altLang="ru-RU" sz="3200" b="1" dirty="0" smtClean="0"/>
              <a:t>«О порядке обучения по охране труда </a:t>
            </a:r>
          </a:p>
          <a:p>
            <a:pPr marL="44450" indent="0" algn="ctr">
              <a:buFont typeface="Georgia" pitchFamily="18" charset="0"/>
              <a:buNone/>
            </a:pPr>
            <a:r>
              <a:rPr lang="ru-RU" altLang="ru-RU" sz="3200" b="1" dirty="0" smtClean="0"/>
              <a:t>и проверки знания требований </a:t>
            </a:r>
          </a:p>
          <a:p>
            <a:pPr marL="44450" indent="0" algn="ctr">
              <a:buFont typeface="Georgia" pitchFamily="18" charset="0"/>
              <a:buNone/>
            </a:pPr>
            <a:r>
              <a:rPr lang="ru-RU" altLang="ru-RU" sz="3200" b="1" dirty="0" smtClean="0"/>
              <a:t>охраны труда»</a:t>
            </a:r>
          </a:p>
          <a:p>
            <a:pPr marL="44450" indent="0" algn="ctr">
              <a:buFont typeface="Georgia" pitchFamily="18" charset="0"/>
              <a:buNone/>
            </a:pPr>
            <a:endParaRPr lang="ru-RU" altLang="ru-RU" i="1" dirty="0" smtClean="0"/>
          </a:p>
          <a:p>
            <a:pPr marL="44450" indent="0" algn="ctr">
              <a:buFont typeface="Georgia" pitchFamily="18" charset="0"/>
              <a:buNone/>
            </a:pPr>
            <a:r>
              <a:rPr lang="ru-RU" altLang="ru-RU" i="1" dirty="0" smtClean="0"/>
              <a:t>Документ вступил в силу с 1 сентября 2022 </a:t>
            </a:r>
            <a:br>
              <a:rPr lang="ru-RU" altLang="ru-RU" i="1" dirty="0" smtClean="0"/>
            </a:br>
            <a:r>
              <a:rPr lang="ru-RU" altLang="ru-RU" i="1" dirty="0" smtClean="0"/>
              <a:t>Срок действия документа ограничен 1 сентября 2026 </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226368" y="2617676"/>
            <a:ext cx="1835064" cy="12828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b="1" dirty="0" smtClean="0">
                <a:solidFill>
                  <a:schemeClr val="accent6">
                    <a:lumMod val="75000"/>
                  </a:schemeClr>
                </a:solidFill>
                <a:latin typeface="Times New Roman" pitchFamily="18" charset="0"/>
                <a:cs typeface="Times New Roman" pitchFamily="18" charset="0"/>
              </a:rPr>
              <a:t>ИНСТРУКТАЖ</a:t>
            </a:r>
            <a:endParaRPr lang="ru-RU" b="1" dirty="0">
              <a:solidFill>
                <a:schemeClr val="accent6">
                  <a:lumMod val="75000"/>
                </a:schemeClr>
              </a:solidFill>
              <a:latin typeface="Times New Roman" pitchFamily="18" charset="0"/>
              <a:cs typeface="Times New Roman" pitchFamily="18" charset="0"/>
            </a:endParaRPr>
          </a:p>
        </p:txBody>
      </p:sp>
      <p:sp>
        <p:nvSpPr>
          <p:cNvPr id="3" name="Скругленный прямоугольник 2"/>
          <p:cNvSpPr/>
          <p:nvPr/>
        </p:nvSpPr>
        <p:spPr>
          <a:xfrm>
            <a:off x="2061432" y="3900500"/>
            <a:ext cx="2150528" cy="158072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b="1" dirty="0" smtClean="0">
                <a:solidFill>
                  <a:schemeClr val="accent6">
                    <a:lumMod val="75000"/>
                  </a:schemeClr>
                </a:solidFill>
              </a:rPr>
              <a:t>ОБУЧЕНИЕ ТРЕБОВАНИЯМ ОХРАНЫ ТРУДА </a:t>
            </a:r>
            <a:endParaRPr lang="ru-RU" b="1" dirty="0">
              <a:solidFill>
                <a:schemeClr val="accent6">
                  <a:lumMod val="75000"/>
                </a:schemeClr>
              </a:solidFill>
            </a:endParaRPr>
          </a:p>
        </p:txBody>
      </p:sp>
      <p:sp>
        <p:nvSpPr>
          <p:cNvPr id="4" name="Скругленный прямоугольник 3"/>
          <p:cNvSpPr/>
          <p:nvPr/>
        </p:nvSpPr>
        <p:spPr>
          <a:xfrm>
            <a:off x="4211960" y="2096852"/>
            <a:ext cx="1764196" cy="180364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b="1" dirty="0" smtClean="0">
                <a:solidFill>
                  <a:schemeClr val="accent6">
                    <a:lumMod val="75000"/>
                  </a:schemeClr>
                </a:solidFill>
              </a:rPr>
              <a:t>ОБУЧЕНИЕ ПО ОКАЗАНИЮ ПЕРВОЙ ПОМОЩИ</a:t>
            </a:r>
            <a:endParaRPr lang="ru-RU" b="1" dirty="0">
              <a:solidFill>
                <a:schemeClr val="accent6">
                  <a:lumMod val="75000"/>
                </a:schemeClr>
              </a:solidFill>
            </a:endParaRPr>
          </a:p>
        </p:txBody>
      </p:sp>
      <p:sp>
        <p:nvSpPr>
          <p:cNvPr id="5" name="Скругленный прямоугольник 4"/>
          <p:cNvSpPr/>
          <p:nvPr/>
        </p:nvSpPr>
        <p:spPr>
          <a:xfrm>
            <a:off x="5256076" y="4185084"/>
            <a:ext cx="2419700" cy="129614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b="1" dirty="0" smtClean="0">
                <a:solidFill>
                  <a:schemeClr val="accent6">
                    <a:lumMod val="75000"/>
                  </a:schemeClr>
                </a:solidFill>
              </a:rPr>
              <a:t>ОБУЧЕНИЕ ПО ИСПОЛЬЗОВАНИЮ СИЗ</a:t>
            </a:r>
            <a:endParaRPr lang="ru-RU" b="1" dirty="0">
              <a:solidFill>
                <a:schemeClr val="accent6">
                  <a:lumMod val="75000"/>
                </a:schemeClr>
              </a:solidFill>
            </a:endParaRPr>
          </a:p>
        </p:txBody>
      </p:sp>
      <p:sp>
        <p:nvSpPr>
          <p:cNvPr id="6" name="Скругленный прямоугольник 5"/>
          <p:cNvSpPr/>
          <p:nvPr/>
        </p:nvSpPr>
        <p:spPr>
          <a:xfrm>
            <a:off x="6984268" y="2751224"/>
            <a:ext cx="1934307" cy="114927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ru-RU" b="1" dirty="0" smtClean="0">
                <a:solidFill>
                  <a:schemeClr val="accent6">
                    <a:lumMod val="75000"/>
                  </a:schemeClr>
                </a:solidFill>
              </a:rPr>
              <a:t>СТАЖИРОВКА</a:t>
            </a:r>
            <a:endParaRPr lang="ru-RU" b="1" dirty="0">
              <a:solidFill>
                <a:schemeClr val="accent6">
                  <a:lumMod val="75000"/>
                </a:schemeClr>
              </a:solidFill>
            </a:endParaRPr>
          </a:p>
        </p:txBody>
      </p:sp>
      <p:sp>
        <p:nvSpPr>
          <p:cNvPr id="8" name="Прямоугольник 7"/>
          <p:cNvSpPr/>
          <p:nvPr/>
        </p:nvSpPr>
        <p:spPr>
          <a:xfrm>
            <a:off x="519113" y="0"/>
            <a:ext cx="7942262" cy="1772816"/>
          </a:xfrm>
          <a:prstGeom prst="rect">
            <a:avLst/>
          </a:prstGeom>
          <a:solidFill>
            <a:schemeClr val="accent1"/>
          </a:solidFill>
        </p:spPr>
        <p:style>
          <a:lnRef idx="1">
            <a:schemeClr val="accent6"/>
          </a:lnRef>
          <a:fillRef idx="2">
            <a:schemeClr val="accent6"/>
          </a:fillRef>
          <a:effectRef idx="1">
            <a:schemeClr val="accent6"/>
          </a:effectRef>
          <a:fontRef idx="minor">
            <a:schemeClr val="dk1"/>
          </a:fontRef>
        </p:style>
        <p:txBody>
          <a:bodyPr anchor="ctr"/>
          <a:lstStyle/>
          <a:p>
            <a:pPr algn="ctr"/>
            <a:r>
              <a:rPr lang="ru-RU" sz="3200" i="1" dirty="0">
                <a:solidFill>
                  <a:schemeClr val="accent2"/>
                </a:solidFill>
                <a:effectLst>
                  <a:outerShdw blurRad="38100" dist="38100" dir="2700000" algn="tl">
                    <a:srgbClr val="000000">
                      <a:alpha val="43137"/>
                    </a:srgbClr>
                  </a:outerShdw>
                </a:effectLst>
              </a:rPr>
              <a:t>Система подготовки работников </a:t>
            </a:r>
          </a:p>
          <a:p>
            <a:pPr algn="ctr"/>
            <a:r>
              <a:rPr lang="ru-RU" sz="3200" i="1" dirty="0">
                <a:solidFill>
                  <a:schemeClr val="accent2"/>
                </a:solidFill>
                <a:effectLst>
                  <a:outerShdw blurRad="38100" dist="38100" dir="2700000" algn="tl">
                    <a:srgbClr val="000000">
                      <a:alpha val="43137"/>
                    </a:srgbClr>
                  </a:outerShdw>
                </a:effectLst>
              </a:rPr>
              <a:t>по охране </a:t>
            </a:r>
            <a:r>
              <a:rPr lang="ru-RU" sz="3200" i="1" dirty="0" smtClean="0">
                <a:solidFill>
                  <a:schemeClr val="accent2"/>
                </a:solidFill>
                <a:effectLst>
                  <a:outerShdw blurRad="38100" dist="38100" dir="2700000" algn="tl">
                    <a:srgbClr val="000000">
                      <a:alpha val="43137"/>
                    </a:srgbClr>
                  </a:outerShdw>
                </a:effectLst>
              </a:rPr>
              <a:t>труда</a:t>
            </a:r>
          </a:p>
          <a:p>
            <a:pPr algn="ctr"/>
            <a:r>
              <a:rPr lang="ru-RU" sz="3200" i="1" dirty="0" smtClean="0">
                <a:solidFill>
                  <a:srgbClr val="7030A0"/>
                </a:solidFill>
                <a:effectLst>
                  <a:outerShdw blurRad="38100" dist="38100" dir="2700000" algn="tl">
                    <a:srgbClr val="000000">
                      <a:alpha val="43137"/>
                    </a:srgbClr>
                  </a:outerShdw>
                </a:effectLst>
              </a:rPr>
              <a:t>ОБУЧЕНИЕ</a:t>
            </a:r>
            <a:r>
              <a:rPr lang="en-US" i="1" dirty="0">
                <a:solidFill>
                  <a:srgbClr val="000000"/>
                </a:solidFill>
              </a:rPr>
              <a:t/>
            </a:r>
            <a:br>
              <a:rPr lang="en-US" i="1" dirty="0">
                <a:solidFill>
                  <a:srgbClr val="000000"/>
                </a:solidFill>
              </a:rPr>
            </a:br>
            <a:endParaRPr lang="ru-RU" i="1" dirty="0">
              <a:solidFill>
                <a:srgbClr val="000000"/>
              </a:solidFill>
            </a:endParaRPr>
          </a:p>
        </p:txBody>
      </p:sp>
      <p:sp>
        <p:nvSpPr>
          <p:cNvPr id="12" name="Стрелка вниз 11"/>
          <p:cNvSpPr/>
          <p:nvPr/>
        </p:nvSpPr>
        <p:spPr>
          <a:xfrm>
            <a:off x="898452" y="1772816"/>
            <a:ext cx="484632" cy="8448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4" name="Стрелка вниз 13"/>
          <p:cNvSpPr/>
          <p:nvPr/>
        </p:nvSpPr>
        <p:spPr>
          <a:xfrm>
            <a:off x="2788380" y="1772816"/>
            <a:ext cx="484632" cy="21976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5" name="Стрелка вниз 14"/>
          <p:cNvSpPr/>
          <p:nvPr/>
        </p:nvSpPr>
        <p:spPr>
          <a:xfrm>
            <a:off x="4938908" y="1772816"/>
            <a:ext cx="484632" cy="44251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6" name="Стрелка вниз 15"/>
          <p:cNvSpPr/>
          <p:nvPr/>
        </p:nvSpPr>
        <p:spPr>
          <a:xfrm>
            <a:off x="6218472" y="1772816"/>
            <a:ext cx="484632" cy="241226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
        <p:nvSpPr>
          <p:cNvPr id="17" name="Стрелка вниз 16"/>
          <p:cNvSpPr/>
          <p:nvPr/>
        </p:nvSpPr>
        <p:spPr>
          <a:xfrm>
            <a:off x="7675776" y="1772816"/>
            <a:ext cx="484632" cy="9784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9113" y="0"/>
            <a:ext cx="7942262" cy="1772816"/>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sz="3200" i="1" dirty="0">
                <a:solidFill>
                  <a:schemeClr val="accent2"/>
                </a:solidFill>
                <a:effectLst>
                  <a:outerShdw blurRad="38100" dist="38100" dir="2700000" algn="tl">
                    <a:srgbClr val="000000">
                      <a:alpha val="43137"/>
                    </a:srgbClr>
                  </a:outerShdw>
                </a:effectLst>
              </a:rPr>
              <a:t>Система подготовки работников </a:t>
            </a:r>
          </a:p>
          <a:p>
            <a:pPr algn="ctr"/>
            <a:r>
              <a:rPr lang="ru-RU" sz="3200" i="1" dirty="0">
                <a:solidFill>
                  <a:schemeClr val="accent2"/>
                </a:solidFill>
                <a:effectLst>
                  <a:outerShdw blurRad="38100" dist="38100" dir="2700000" algn="tl">
                    <a:srgbClr val="000000">
                      <a:alpha val="43137"/>
                    </a:srgbClr>
                  </a:outerShdw>
                </a:effectLst>
              </a:rPr>
              <a:t>по охране </a:t>
            </a:r>
            <a:r>
              <a:rPr lang="ru-RU" sz="3200" i="1" dirty="0" smtClean="0">
                <a:solidFill>
                  <a:schemeClr val="accent2"/>
                </a:solidFill>
                <a:effectLst>
                  <a:outerShdw blurRad="38100" dist="38100" dir="2700000" algn="tl">
                    <a:srgbClr val="000000">
                      <a:alpha val="43137"/>
                    </a:srgbClr>
                  </a:outerShdw>
                </a:effectLst>
              </a:rPr>
              <a:t>труда</a:t>
            </a:r>
          </a:p>
          <a:p>
            <a:pPr algn="ctr"/>
            <a:r>
              <a:rPr lang="ru-RU" sz="3200" i="1" dirty="0" smtClean="0">
                <a:solidFill>
                  <a:srgbClr val="7030A0"/>
                </a:solidFill>
                <a:effectLst>
                  <a:outerShdw blurRad="38100" dist="38100" dir="2700000" algn="tl">
                    <a:srgbClr val="000000">
                      <a:alpha val="43137"/>
                    </a:srgbClr>
                  </a:outerShdw>
                </a:effectLst>
              </a:rPr>
              <a:t>ИНСТРУКТАЖ</a:t>
            </a:r>
            <a:r>
              <a:rPr lang="en-US" i="1" dirty="0">
                <a:solidFill>
                  <a:srgbClr val="000000"/>
                </a:solidFill>
              </a:rPr>
              <a:t/>
            </a:r>
            <a:br>
              <a:rPr lang="en-US" i="1" dirty="0">
                <a:solidFill>
                  <a:srgbClr val="000000"/>
                </a:solidFill>
              </a:rPr>
            </a:br>
            <a:endParaRPr lang="ru-RU" i="1" dirty="0">
              <a:solidFill>
                <a:srgbClr val="000000"/>
              </a:solidFill>
            </a:endParaRPr>
          </a:p>
        </p:txBody>
      </p:sp>
      <p:sp>
        <p:nvSpPr>
          <p:cNvPr id="6" name="Скругленный прямоугольник 5"/>
          <p:cNvSpPr/>
          <p:nvPr/>
        </p:nvSpPr>
        <p:spPr>
          <a:xfrm>
            <a:off x="227013" y="2078006"/>
            <a:ext cx="1535112" cy="110810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sz="1800" dirty="0">
                <a:solidFill>
                  <a:srgbClr val="7030A0"/>
                </a:solidFill>
              </a:rPr>
              <a:t>Вводный инструктаж</a:t>
            </a:r>
          </a:p>
        </p:txBody>
      </p:sp>
      <p:sp>
        <p:nvSpPr>
          <p:cNvPr id="8" name="Скругленный прямоугольник 7"/>
          <p:cNvSpPr/>
          <p:nvPr/>
        </p:nvSpPr>
        <p:spPr>
          <a:xfrm>
            <a:off x="2650645" y="2078004"/>
            <a:ext cx="2042506" cy="1413297"/>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dirty="0" smtClean="0">
                <a:solidFill>
                  <a:srgbClr val="7030A0"/>
                </a:solidFill>
              </a:rPr>
              <a:t>Инструктаж</a:t>
            </a:r>
          </a:p>
          <a:p>
            <a:pPr algn="ctr"/>
            <a:r>
              <a:rPr lang="ru-RU" dirty="0" smtClean="0">
                <a:solidFill>
                  <a:srgbClr val="7030A0"/>
                </a:solidFill>
              </a:rPr>
              <a:t> </a:t>
            </a:r>
            <a:r>
              <a:rPr lang="ru-RU" dirty="0">
                <a:solidFill>
                  <a:srgbClr val="7030A0"/>
                </a:solidFill>
              </a:rPr>
              <a:t>на </a:t>
            </a:r>
            <a:r>
              <a:rPr lang="ru-RU" dirty="0" smtClean="0">
                <a:solidFill>
                  <a:srgbClr val="7030A0"/>
                </a:solidFill>
              </a:rPr>
              <a:t> рабочем месте</a:t>
            </a:r>
            <a:endParaRPr lang="ru-RU" dirty="0">
              <a:solidFill>
                <a:srgbClr val="7030A0"/>
              </a:solidFill>
            </a:endParaRPr>
          </a:p>
        </p:txBody>
      </p:sp>
      <p:sp>
        <p:nvSpPr>
          <p:cNvPr id="11" name="Скругленный прямоугольник 10"/>
          <p:cNvSpPr/>
          <p:nvPr/>
        </p:nvSpPr>
        <p:spPr>
          <a:xfrm>
            <a:off x="1176339" y="3654165"/>
            <a:ext cx="1613942" cy="998971"/>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dirty="0" smtClean="0">
                <a:solidFill>
                  <a:schemeClr val="accent6"/>
                </a:solidFill>
              </a:rPr>
              <a:t>Первичный </a:t>
            </a:r>
            <a:r>
              <a:rPr lang="ru-RU" dirty="0">
                <a:solidFill>
                  <a:schemeClr val="accent6"/>
                </a:solidFill>
              </a:rPr>
              <a:t>инструктаж</a:t>
            </a:r>
          </a:p>
        </p:txBody>
      </p:sp>
      <p:pic>
        <p:nvPicPr>
          <p:cNvPr id="25608" name="Picture 6" descr="https://www.samsonopt.ru/upload/medialibrary/3bf/obuchenie_samson1_2018.jpg"/>
          <p:cNvPicPr>
            <a:picLocks noChangeAspect="1" noChangeArrowheads="1"/>
          </p:cNvPicPr>
          <p:nvPr/>
        </p:nvPicPr>
        <p:blipFill>
          <a:blip r:embed="rId2"/>
          <a:srcRect/>
          <a:stretch>
            <a:fillRect/>
          </a:stretch>
        </p:blipFill>
        <p:spPr bwMode="auto">
          <a:xfrm>
            <a:off x="5184068" y="4653136"/>
            <a:ext cx="3744416" cy="2016224"/>
          </a:xfrm>
          <a:prstGeom prst="rect">
            <a:avLst/>
          </a:prstGeom>
          <a:noFill/>
          <a:ln w="9525">
            <a:noFill/>
            <a:miter lim="800000"/>
            <a:headEnd/>
            <a:tailEnd/>
          </a:ln>
        </p:spPr>
      </p:pic>
      <p:sp>
        <p:nvSpPr>
          <p:cNvPr id="23" name="Стрелка вниз 22"/>
          <p:cNvSpPr/>
          <p:nvPr/>
        </p:nvSpPr>
        <p:spPr>
          <a:xfrm>
            <a:off x="7380312" y="1772817"/>
            <a:ext cx="474662" cy="305189"/>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ru-RU"/>
          </a:p>
        </p:txBody>
      </p:sp>
      <p:sp>
        <p:nvSpPr>
          <p:cNvPr id="26" name="Стрелка вниз 25"/>
          <p:cNvSpPr/>
          <p:nvPr/>
        </p:nvSpPr>
        <p:spPr>
          <a:xfrm>
            <a:off x="738188" y="1772816"/>
            <a:ext cx="438150" cy="305188"/>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ru-RU"/>
          </a:p>
        </p:txBody>
      </p:sp>
      <p:sp>
        <p:nvSpPr>
          <p:cNvPr id="15" name="Стрелка вниз 14"/>
          <p:cNvSpPr/>
          <p:nvPr/>
        </p:nvSpPr>
        <p:spPr>
          <a:xfrm flipH="1">
            <a:off x="3437871" y="1772816"/>
            <a:ext cx="468051" cy="450915"/>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ru-RU"/>
          </a:p>
        </p:txBody>
      </p:sp>
      <p:sp>
        <p:nvSpPr>
          <p:cNvPr id="24" name="Скругленный прямоугольник 23"/>
          <p:cNvSpPr/>
          <p:nvPr/>
        </p:nvSpPr>
        <p:spPr>
          <a:xfrm>
            <a:off x="4832787" y="3654165"/>
            <a:ext cx="1611421" cy="944724"/>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dirty="0" smtClean="0">
                <a:solidFill>
                  <a:schemeClr val="accent6"/>
                </a:solidFill>
              </a:rPr>
              <a:t>Внеплановый инструктаж</a:t>
            </a:r>
            <a:endParaRPr lang="ru-RU" dirty="0">
              <a:solidFill>
                <a:schemeClr val="accent6"/>
              </a:solidFill>
            </a:endParaRPr>
          </a:p>
        </p:txBody>
      </p:sp>
      <p:sp>
        <p:nvSpPr>
          <p:cNvPr id="27" name="Скругленный прямоугольник 26"/>
          <p:cNvSpPr/>
          <p:nvPr/>
        </p:nvSpPr>
        <p:spPr>
          <a:xfrm>
            <a:off x="2987823" y="3654165"/>
            <a:ext cx="1440159" cy="998971"/>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dirty="0">
                <a:solidFill>
                  <a:schemeClr val="accent6"/>
                </a:solidFill>
              </a:rPr>
              <a:t>Повторный инструктаж</a:t>
            </a:r>
          </a:p>
        </p:txBody>
      </p:sp>
      <p:sp>
        <p:nvSpPr>
          <p:cNvPr id="29" name="Скругленный прямоугольник 28"/>
          <p:cNvSpPr/>
          <p:nvPr/>
        </p:nvSpPr>
        <p:spPr>
          <a:xfrm>
            <a:off x="6444208" y="2078005"/>
            <a:ext cx="2017166" cy="1413296"/>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r>
              <a:rPr lang="ru-RU" sz="1800" dirty="0">
                <a:solidFill>
                  <a:srgbClr val="7030A0"/>
                </a:solidFill>
              </a:rPr>
              <a:t>Целевой инструктаж</a:t>
            </a:r>
          </a:p>
        </p:txBody>
      </p:sp>
      <p:cxnSp>
        <p:nvCxnSpPr>
          <p:cNvPr id="34" name="Прямая со стрелкой 33"/>
          <p:cNvCxnSpPr/>
          <p:nvPr/>
        </p:nvCxnSpPr>
        <p:spPr>
          <a:xfrm>
            <a:off x="3671898" y="3186114"/>
            <a:ext cx="0" cy="4680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Прямая со стрелкой 35"/>
          <p:cNvCxnSpPr/>
          <p:nvPr/>
        </p:nvCxnSpPr>
        <p:spPr>
          <a:xfrm>
            <a:off x="4427982" y="3186114"/>
            <a:ext cx="756086" cy="4680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2" name="Прямая со стрелкой 41"/>
          <p:cNvCxnSpPr/>
          <p:nvPr/>
        </p:nvCxnSpPr>
        <p:spPr>
          <a:xfrm flipH="1">
            <a:off x="2555777" y="3186114"/>
            <a:ext cx="432046" cy="4680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Заголовок 1"/>
          <p:cNvSpPr>
            <a:spLocks noGrp="1"/>
          </p:cNvSpPr>
          <p:nvPr>
            <p:ph type="title"/>
          </p:nvPr>
        </p:nvSpPr>
        <p:spPr/>
        <p:txBody>
          <a:bodyPr/>
          <a:lstStyle/>
          <a:p>
            <a:pPr algn="ctr" eaLnBrk="1" hangingPunct="1"/>
            <a:r>
              <a:rPr lang="ru-RU" dirty="0" smtClean="0"/>
              <a:t>ВВОДНЫЙ ИНСТРУКТАЖ</a:t>
            </a:r>
          </a:p>
        </p:txBody>
      </p:sp>
      <p:sp>
        <p:nvSpPr>
          <p:cNvPr id="26627" name="Содержимое 2"/>
          <p:cNvSpPr>
            <a:spLocks noGrp="1"/>
          </p:cNvSpPr>
          <p:nvPr>
            <p:ph idx="1"/>
          </p:nvPr>
        </p:nvSpPr>
        <p:spPr/>
        <p:txBody>
          <a:bodyPr/>
          <a:lstStyle/>
          <a:p>
            <a:pPr eaLnBrk="1" hangingPunct="1"/>
            <a:r>
              <a:rPr lang="ru-RU" dirty="0" smtClean="0"/>
              <a:t>Когда проводится?</a:t>
            </a:r>
          </a:p>
          <a:p>
            <a:pPr eaLnBrk="1" hangingPunct="1"/>
            <a:r>
              <a:rPr lang="ru-RU" dirty="0" smtClean="0"/>
              <a:t>Кто проводит?</a:t>
            </a:r>
          </a:p>
          <a:p>
            <a:pPr eaLnBrk="1" hangingPunct="1"/>
            <a:r>
              <a:rPr lang="ru-RU" dirty="0" smtClean="0"/>
              <a:t>Где проводить?</a:t>
            </a:r>
          </a:p>
          <a:p>
            <a:pPr eaLnBrk="1" hangingPunct="1"/>
            <a:r>
              <a:rPr lang="ru-RU" dirty="0" smtClean="0"/>
              <a:t>На основе чего проводить?</a:t>
            </a:r>
          </a:p>
          <a:p>
            <a:pPr eaLnBrk="1" hangingPunct="1"/>
            <a:r>
              <a:rPr lang="ru-RU" dirty="0" smtClean="0"/>
              <a:t>Чему обучать?</a:t>
            </a:r>
          </a:p>
          <a:p>
            <a:pPr eaLnBrk="1" hangingPunct="1"/>
            <a:r>
              <a:rPr lang="ru-RU" dirty="0" smtClean="0"/>
              <a:t>Как проверить знания?</a:t>
            </a:r>
          </a:p>
          <a:p>
            <a:pPr eaLnBrk="1" hangingPunct="1"/>
            <a:r>
              <a:rPr lang="ru-RU" dirty="0" smtClean="0"/>
              <a:t>Как оформить?</a:t>
            </a:r>
          </a:p>
          <a:p>
            <a:pPr eaLnBrk="1" hangingPunct="1"/>
            <a:r>
              <a:rPr lang="ru-RU" dirty="0" smtClean="0"/>
              <a:t>Кого можно освободить?</a:t>
            </a:r>
          </a:p>
          <a:p>
            <a:pPr eaLnBrk="1" hangingPunct="1">
              <a:buFont typeface="Wingdings" pitchFamily="2" charset="2"/>
              <a:buNone/>
            </a:pPr>
            <a:endParaRPr lang="ru-RU" dirty="0" smtClean="0"/>
          </a:p>
          <a:p>
            <a:pPr eaLnBrk="1" hangingPunct="1"/>
            <a:endParaRPr lang="ru-RU" dirty="0" smtClean="0"/>
          </a:p>
          <a:p>
            <a:pPr eaLnBrk="1" hangingPunct="1"/>
            <a:endParaRPr lang="ru-RU" dirty="0" smtClean="0"/>
          </a:p>
        </p:txBody>
      </p:sp>
      <p:pic>
        <p:nvPicPr>
          <p:cNvPr id="7" name="Picture 4" descr="https://sun9-84.userapi.com/impg/bYVyBorOOu7boQ5-7r59NGdblbhLA28Qq6EacA/XTHMPpW1MXk.jpg?size=400x304&amp;quality=96&amp;sign=af73d730ad0d13406cbad937119567b2&amp;type=album"/>
          <p:cNvPicPr>
            <a:picLocks noChangeAspect="1" noChangeArrowheads="1"/>
          </p:cNvPicPr>
          <p:nvPr/>
        </p:nvPicPr>
        <p:blipFill>
          <a:blip r:embed="rId3"/>
          <a:srcRect/>
          <a:stretch>
            <a:fillRect/>
          </a:stretch>
        </p:blipFill>
        <p:spPr bwMode="auto">
          <a:xfrm>
            <a:off x="5334000" y="2780928"/>
            <a:ext cx="3810000" cy="2895601"/>
          </a:xfrm>
          <a:prstGeom prst="rect">
            <a:avLst/>
          </a:prstGeom>
          <a:noFill/>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748972" cy="5262979"/>
          </a:xfrm>
          <a:prstGeom prst="rect">
            <a:avLst/>
          </a:prstGeom>
        </p:spPr>
        <p:txBody>
          <a:bodyPr wrap="square">
            <a:spAutoFit/>
          </a:bodyPr>
          <a:lstStyle/>
          <a:p>
            <a:pPr algn="just"/>
            <a:r>
              <a:rPr lang="ru-RU" sz="2400" b="1" dirty="0" smtClean="0">
                <a:latin typeface="Times New Roman" pitchFamily="18" charset="0"/>
                <a:cs typeface="Times New Roman" pitchFamily="18" charset="0"/>
              </a:rPr>
              <a:t>	</a:t>
            </a:r>
            <a:r>
              <a:rPr lang="ru-RU" sz="2400" b="1" dirty="0" smtClean="0">
                <a:solidFill>
                  <a:schemeClr val="accent2"/>
                </a:solidFill>
                <a:latin typeface="Times New Roman" pitchFamily="18" charset="0"/>
                <a:cs typeface="Times New Roman" pitchFamily="18" charset="0"/>
              </a:rPr>
              <a:t>Вводный инструктаж по охране труда </a:t>
            </a:r>
            <a:r>
              <a:rPr lang="ru-RU" sz="2400" b="1" dirty="0" smtClean="0">
                <a:solidFill>
                  <a:srgbClr val="FF0000"/>
                </a:solidFill>
                <a:latin typeface="Times New Roman" pitchFamily="18" charset="0"/>
                <a:cs typeface="Times New Roman" pitchFamily="18" charset="0"/>
              </a:rPr>
              <a:t>проводится до начала</a:t>
            </a:r>
            <a:r>
              <a:rPr lang="ru-RU" sz="2400" b="1" dirty="0" smtClean="0">
                <a:latin typeface="Times New Roman" pitchFamily="18" charset="0"/>
                <a:cs typeface="Times New Roman" pitchFamily="18" charset="0"/>
              </a:rPr>
              <a:t> выполнения трудовых функций для вновь принятых работников и иных лиц, участвующих в производственной деятельности организации (работники, командированные в организацию (подразделение организации), лица, проходящие производственную практику).</a:t>
            </a:r>
          </a:p>
          <a:p>
            <a:endParaRPr lang="ru-RU" sz="2400" b="1" dirty="0" smtClean="0">
              <a:latin typeface="Times New Roman" pitchFamily="18" charset="0"/>
              <a:cs typeface="Times New Roman" pitchFamily="18" charset="0"/>
            </a:endParaRPr>
          </a:p>
          <a:p>
            <a:pPr algn="just"/>
            <a:r>
              <a:rPr lang="ru-RU" sz="2400" b="1" dirty="0" smtClean="0">
                <a:latin typeface="Times New Roman" pitchFamily="18" charset="0"/>
                <a:cs typeface="Times New Roman" pitchFamily="18" charset="0"/>
              </a:rPr>
              <a:t>	</a:t>
            </a:r>
            <a:r>
              <a:rPr lang="ru-RU" sz="2400" b="1" dirty="0" smtClean="0">
                <a:solidFill>
                  <a:schemeClr val="accent2"/>
                </a:solidFill>
                <a:latin typeface="Times New Roman" pitchFamily="18" charset="0"/>
                <a:cs typeface="Times New Roman" pitchFamily="18" charset="0"/>
              </a:rPr>
              <a:t>Вводный инструктаж по охране труда проводится </a:t>
            </a:r>
            <a:r>
              <a:rPr lang="ru-RU" sz="2400" b="1" dirty="0" smtClean="0">
                <a:latin typeface="Times New Roman" pitchFamily="18" charset="0"/>
                <a:cs typeface="Times New Roman" pitchFamily="18" charset="0"/>
              </a:rPr>
              <a:t>по </a:t>
            </a:r>
            <a:r>
              <a:rPr lang="ru-RU" sz="2400" b="1" dirty="0" smtClean="0">
                <a:solidFill>
                  <a:schemeClr val="tx2"/>
                </a:solidFill>
                <a:latin typeface="Times New Roman" pitchFamily="18" charset="0"/>
                <a:cs typeface="Times New Roman" pitchFamily="18" charset="0"/>
              </a:rPr>
              <a:t>программе</a:t>
            </a:r>
            <a:r>
              <a:rPr lang="ru-RU" sz="2400" b="1" dirty="0" smtClean="0">
                <a:latin typeface="Times New Roman" pitchFamily="18" charset="0"/>
                <a:cs typeface="Times New Roman" pitchFamily="18" charset="0"/>
              </a:rPr>
              <a:t> вводного инструктажа. </a:t>
            </a:r>
          </a:p>
          <a:p>
            <a:pPr algn="just"/>
            <a:r>
              <a:rPr lang="ru-RU" sz="2400" b="1" dirty="0" smtClean="0">
                <a:latin typeface="Times New Roman" pitchFamily="18" charset="0"/>
                <a:cs typeface="Times New Roman" pitchFamily="18" charset="0"/>
              </a:rPr>
              <a:t>Программа вводного инструктажа по охране труда разрабатывается на основе примерного перечня тем, с учетом специфики деятельности организации и утверждается работодателем с учетом мнения </a:t>
            </a:r>
            <a:r>
              <a:rPr lang="ru-RU" sz="2400" b="1" dirty="0" smtClean="0">
                <a:solidFill>
                  <a:schemeClr val="tx2"/>
                </a:solidFill>
                <a:latin typeface="Times New Roman" pitchFamily="18" charset="0"/>
                <a:cs typeface="Times New Roman" pitchFamily="18" charset="0"/>
              </a:rPr>
              <a:t>первичной профсоюзной организации</a:t>
            </a:r>
            <a:endParaRPr lang="ru-RU" sz="2400" b="1" dirty="0" smtClean="0">
              <a:latin typeface="Times New Roman" pitchFamily="18" charset="0"/>
              <a:cs typeface="Times New Roman" pitchFamily="18" charset="0"/>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48972" cy="6370975"/>
          </a:xfrm>
          <a:prstGeom prst="rect">
            <a:avLst/>
          </a:prstGeom>
        </p:spPr>
        <p:txBody>
          <a:bodyPr wrap="square">
            <a:spAutoFit/>
          </a:bodyPr>
          <a:lstStyle/>
          <a:p>
            <a:pPr algn="just"/>
            <a:r>
              <a:rPr lang="ru-RU" sz="2400" b="1" dirty="0" smtClean="0">
                <a:solidFill>
                  <a:schemeClr val="accent6"/>
                </a:solidFill>
                <a:latin typeface="Times New Roman" pitchFamily="18" charset="0"/>
                <a:cs typeface="Times New Roman" pitchFamily="18" charset="0"/>
              </a:rPr>
              <a:t>	Вводный инструктаж </a:t>
            </a:r>
            <a:r>
              <a:rPr lang="ru-RU" sz="2400" b="1" dirty="0" smtClean="0">
                <a:latin typeface="Times New Roman" pitchFamily="18" charset="0"/>
                <a:cs typeface="Times New Roman" pitchFamily="18" charset="0"/>
              </a:rPr>
              <a:t>по охране труда проводится </a:t>
            </a:r>
            <a:r>
              <a:rPr lang="ru-RU" sz="2400" b="1" dirty="0" smtClean="0">
                <a:solidFill>
                  <a:schemeClr val="tx2"/>
                </a:solidFill>
                <a:latin typeface="Times New Roman" pitchFamily="18" charset="0"/>
                <a:cs typeface="Times New Roman" pitchFamily="18" charset="0"/>
              </a:rPr>
              <a:t>специалистом по охране труда </a:t>
            </a:r>
            <a:r>
              <a:rPr lang="ru-RU" sz="2400" b="1" dirty="0" smtClean="0">
                <a:latin typeface="Times New Roman" pitchFamily="18" charset="0"/>
                <a:cs typeface="Times New Roman" pitchFamily="18" charset="0"/>
              </a:rPr>
              <a:t>или иным уполномоченным работником организации, на которого </a:t>
            </a:r>
            <a:r>
              <a:rPr lang="ru-RU" sz="2400" b="1" dirty="0" smtClean="0">
                <a:solidFill>
                  <a:schemeClr val="tx2"/>
                </a:solidFill>
                <a:latin typeface="Times New Roman" pitchFamily="18" charset="0"/>
                <a:cs typeface="Times New Roman" pitchFamily="18" charset="0"/>
              </a:rPr>
              <a:t>приказом </a:t>
            </a:r>
            <a:r>
              <a:rPr lang="ru-RU" sz="2400" b="1" dirty="0" smtClean="0">
                <a:latin typeface="Times New Roman" pitchFamily="18" charset="0"/>
                <a:cs typeface="Times New Roman" pitchFamily="18" charset="0"/>
              </a:rPr>
              <a:t>работодателя возложены обязанности по проведению вводного инструктажа по охране труда. </a:t>
            </a:r>
          </a:p>
          <a:p>
            <a:pPr algn="just"/>
            <a:r>
              <a:rPr lang="ru-RU" sz="2400" b="1" dirty="0" smtClean="0">
                <a:latin typeface="Times New Roman" pitchFamily="18" charset="0"/>
                <a:cs typeface="Times New Roman" pitchFamily="18" charset="0"/>
              </a:rPr>
              <a:t>При отсутствии у работодателя службы охраны труда или специалиста по охране труда проводить вводный инструктаж по охране труда может работодатель, руководитель организации,  или другой </a:t>
            </a:r>
            <a:r>
              <a:rPr lang="ru-RU" sz="2400" b="1" dirty="0" smtClean="0">
                <a:solidFill>
                  <a:schemeClr val="tx2"/>
                </a:solidFill>
                <a:latin typeface="Times New Roman" pitchFamily="18" charset="0"/>
                <a:cs typeface="Times New Roman" pitchFamily="18" charset="0"/>
              </a:rPr>
              <a:t>уполномоченный работодателем работник</a:t>
            </a:r>
            <a:r>
              <a:rPr lang="ru-RU" sz="2400" b="1" dirty="0" smtClean="0">
                <a:latin typeface="Times New Roman" pitchFamily="18" charset="0"/>
                <a:cs typeface="Times New Roman" pitchFamily="18" charset="0"/>
              </a:rPr>
              <a:t> либо организация или индивидуальный предприниматель, оказывающие услуги в области охраны труда, привлекаемые работодателем по гражданско-правовому договору.</a:t>
            </a:r>
            <a:r>
              <a:rPr lang="ru-RU" sz="2400" dirty="0" smtClean="0"/>
              <a:t> </a:t>
            </a:r>
          </a:p>
          <a:p>
            <a:pPr algn="just"/>
            <a:r>
              <a:rPr lang="ru-RU" sz="2400" b="1" dirty="0" smtClean="0">
                <a:latin typeface="Times New Roman" pitchFamily="18" charset="0"/>
                <a:cs typeface="Times New Roman" pitchFamily="18" charset="0"/>
              </a:rPr>
              <a:t>Форма проведения проверки знания требований охраны труда работников при инструктаже по охране труда </a:t>
            </a:r>
            <a:r>
              <a:rPr lang="ru-RU" sz="2400" b="1" dirty="0" smtClean="0">
                <a:solidFill>
                  <a:srgbClr val="FF0000"/>
                </a:solidFill>
                <a:latin typeface="Times New Roman" pitchFamily="18" charset="0"/>
                <a:cs typeface="Times New Roman" pitchFamily="18" charset="0"/>
              </a:rPr>
              <a:t>определяется локальными нормативными актами работодателя. </a:t>
            </a:r>
            <a:r>
              <a:rPr lang="ru-RU" sz="2400" dirty="0" smtClean="0"/>
              <a:t>(п.69 Правил №2464)</a:t>
            </a:r>
            <a:endParaRPr lang="ru-RU" sz="2400" b="1" dirty="0">
              <a:latin typeface="Times New Roman" pitchFamily="18" charset="0"/>
              <a:cs typeface="Times New Roman" pitchFamily="18" charset="0"/>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32640"/>
          </a:xfrm>
          <a:prstGeom prst="rect">
            <a:avLst/>
          </a:prstGeom>
        </p:spPr>
        <p:txBody>
          <a:bodyPr wrap="square">
            <a:spAutoFit/>
          </a:bodyPr>
          <a:lstStyle/>
          <a:p>
            <a:pPr algn="ctr"/>
            <a:r>
              <a:rPr lang="ru-RU" sz="3200" b="1" i="1" dirty="0" smtClean="0">
                <a:solidFill>
                  <a:schemeClr val="accent2"/>
                </a:solidFill>
                <a:latin typeface="Times New Roman" pitchFamily="18" charset="0"/>
                <a:cs typeface="Times New Roman" pitchFamily="18" charset="0"/>
              </a:rPr>
              <a:t>Примерные перечни</a:t>
            </a:r>
            <a:r>
              <a:rPr lang="ru-RU" sz="3200" b="1" dirty="0" smtClean="0">
                <a:solidFill>
                  <a:schemeClr val="accent2"/>
                </a:solidFill>
                <a:latin typeface="Times New Roman" pitchFamily="18" charset="0"/>
                <a:cs typeface="Times New Roman" pitchFamily="18" charset="0"/>
              </a:rPr>
              <a:t/>
            </a:r>
            <a:br>
              <a:rPr lang="ru-RU" sz="3200" b="1" dirty="0" smtClean="0">
                <a:solidFill>
                  <a:schemeClr val="accent2"/>
                </a:solidFill>
                <a:latin typeface="Times New Roman" pitchFamily="18" charset="0"/>
                <a:cs typeface="Times New Roman" pitchFamily="18" charset="0"/>
              </a:rPr>
            </a:br>
            <a:r>
              <a:rPr lang="ru-RU" sz="3200" b="1" i="1" dirty="0" smtClean="0">
                <a:solidFill>
                  <a:schemeClr val="accent2"/>
                </a:solidFill>
                <a:latin typeface="Times New Roman" pitchFamily="18" charset="0"/>
                <a:cs typeface="Times New Roman" pitchFamily="18" charset="0"/>
              </a:rPr>
              <a:t>тем для программы вводного инструктажа по охране труда</a:t>
            </a:r>
          </a:p>
          <a:p>
            <a:pPr marL="342900" indent="-342900">
              <a:buAutoNum type="arabicPeriod"/>
            </a:pPr>
            <a:r>
              <a:rPr lang="ru-RU" sz="1800" b="1" dirty="0" smtClean="0"/>
              <a:t>Сведения об организации. Политика и цели работодателя в области охраны труда.</a:t>
            </a:r>
          </a:p>
          <a:p>
            <a:pPr marL="342900" indent="-342900">
              <a:buAutoNum type="arabicPeriod"/>
            </a:pPr>
            <a:endParaRPr lang="ru-RU" sz="1800" b="1" dirty="0" smtClean="0"/>
          </a:p>
          <a:p>
            <a:r>
              <a:rPr lang="ru-RU" sz="1800" b="1" dirty="0" smtClean="0"/>
              <a:t>2.  Общие правила поведения работающих на территории организации в производственных и вспомогательных помещениях. Источники опасности, действующие на всех работников, находящихся на территории организации.</a:t>
            </a:r>
          </a:p>
          <a:p>
            <a:endParaRPr lang="ru-RU" sz="1800" b="1" dirty="0" smtClean="0"/>
          </a:p>
          <a:p>
            <a:r>
              <a:rPr lang="ru-RU" sz="1800" b="1" dirty="0" smtClean="0"/>
              <a:t>3.  Расположение основных служб, вспомогательных помещений. Средства обеспечения производственной санитарии и личной гигиены.</a:t>
            </a:r>
          </a:p>
          <a:p>
            <a:endParaRPr lang="ru-RU" sz="1800" b="1" dirty="0" smtClean="0"/>
          </a:p>
          <a:p>
            <a:r>
              <a:rPr lang="ru-RU" sz="1800" b="1" dirty="0" smtClean="0"/>
              <a:t>4.  Обстоятельства и причины отдельных характерных несчастных случаев на производстве, аварий, пожаров, происшедших на аналогичных производствах из-за нарушения требований охраны труда.</a:t>
            </a:r>
          </a:p>
          <a:p>
            <a:endParaRPr lang="ru-RU" sz="1800" b="1" dirty="0" smtClean="0"/>
          </a:p>
          <a:p>
            <a:r>
              <a:rPr lang="ru-RU" sz="1800" b="1" dirty="0" smtClean="0"/>
              <a:t>5.  Действия работников при возникновении возможных аварийных ситуаций. Виды сигнализаций и звуковых оповещений при возникновении аварийных ситуаций.</a:t>
            </a:r>
          </a:p>
          <a:p>
            <a:endParaRPr lang="ru-RU" sz="1800" b="1" dirty="0" smtClean="0"/>
          </a:p>
          <a:p>
            <a:r>
              <a:rPr lang="ru-RU" sz="1800" b="1" dirty="0" smtClean="0"/>
              <a:t>6.  Оказание первой помощи пострадавшим.</a:t>
            </a:r>
            <a:endParaRPr lang="ru-RU" sz="1800" b="1" dirty="0"/>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ChangeAspect="1"/>
          </p:cNvGraphicFramePr>
          <p:nvPr/>
        </p:nvGraphicFramePr>
        <p:xfrm>
          <a:off x="215516" y="0"/>
          <a:ext cx="8712968" cy="6561348"/>
        </p:xfrm>
        <a:graphic>
          <a:graphicData uri="http://schemas.openxmlformats.org/presentationml/2006/ole">
            <p:oleObj spid="_x0000_s499714" name="Документ" r:id="rId4" imgW="9209245" imgH="4876142" progId="Word.Document.12">
              <p:link updateAutomatic="1"/>
            </p:oleObj>
          </a:graphicData>
        </a:graphic>
      </p:graphicFrame>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Заголовок 1"/>
          <p:cNvSpPr>
            <a:spLocks noGrp="1"/>
          </p:cNvSpPr>
          <p:nvPr>
            <p:ph type="title"/>
          </p:nvPr>
        </p:nvSpPr>
        <p:spPr/>
        <p:txBody>
          <a:bodyPr/>
          <a:lstStyle/>
          <a:p>
            <a:pPr algn="ctr" eaLnBrk="1" hangingPunct="1"/>
            <a:r>
              <a:rPr lang="ru-RU" dirty="0" smtClean="0"/>
              <a:t>ПЕРВИЧНЫЙ </a:t>
            </a:r>
            <a:br>
              <a:rPr lang="ru-RU" dirty="0" smtClean="0"/>
            </a:br>
            <a:r>
              <a:rPr lang="ru-RU" dirty="0" smtClean="0"/>
              <a:t>ИНСТРУКТАЖ  НА РАБОЧЕМ МЕСТЕ</a:t>
            </a:r>
          </a:p>
        </p:txBody>
      </p:sp>
      <p:sp>
        <p:nvSpPr>
          <p:cNvPr id="29699" name="Содержимое 2"/>
          <p:cNvSpPr>
            <a:spLocks noGrp="1"/>
          </p:cNvSpPr>
          <p:nvPr>
            <p:ph idx="1"/>
          </p:nvPr>
        </p:nvSpPr>
        <p:spPr/>
        <p:txBody>
          <a:bodyPr/>
          <a:lstStyle/>
          <a:p>
            <a:pPr eaLnBrk="1" hangingPunct="1"/>
            <a:r>
              <a:rPr lang="ru-RU" dirty="0" smtClean="0"/>
              <a:t>Когда проводится?</a:t>
            </a:r>
          </a:p>
          <a:p>
            <a:pPr eaLnBrk="1" hangingPunct="1"/>
            <a:r>
              <a:rPr lang="ru-RU" dirty="0" smtClean="0"/>
              <a:t>Кто проводит?</a:t>
            </a:r>
          </a:p>
          <a:p>
            <a:pPr eaLnBrk="1" hangingPunct="1"/>
            <a:r>
              <a:rPr lang="ru-RU" dirty="0" smtClean="0"/>
              <a:t>Где проводить?</a:t>
            </a:r>
          </a:p>
          <a:p>
            <a:pPr eaLnBrk="1" hangingPunct="1"/>
            <a:r>
              <a:rPr lang="ru-RU" dirty="0" smtClean="0"/>
              <a:t>На основе чего проводить?</a:t>
            </a:r>
          </a:p>
          <a:p>
            <a:pPr eaLnBrk="1" hangingPunct="1"/>
            <a:r>
              <a:rPr lang="ru-RU" dirty="0" smtClean="0"/>
              <a:t>Чему обучать?</a:t>
            </a:r>
          </a:p>
          <a:p>
            <a:pPr eaLnBrk="1" hangingPunct="1"/>
            <a:r>
              <a:rPr lang="ru-RU" dirty="0" smtClean="0"/>
              <a:t>Как проверить знания?</a:t>
            </a:r>
          </a:p>
          <a:p>
            <a:pPr eaLnBrk="1" hangingPunct="1"/>
            <a:r>
              <a:rPr lang="ru-RU" dirty="0" smtClean="0"/>
              <a:t>Как оформить?</a:t>
            </a:r>
          </a:p>
          <a:p>
            <a:pPr eaLnBrk="1" hangingPunct="1"/>
            <a:r>
              <a:rPr lang="ru-RU" dirty="0" smtClean="0"/>
              <a:t>Кого можно освободить?</a:t>
            </a:r>
          </a:p>
          <a:p>
            <a:pPr eaLnBrk="1" hangingPunct="1">
              <a:buFont typeface="Wingdings" pitchFamily="2" charset="2"/>
              <a:buNone/>
            </a:pPr>
            <a:endParaRPr lang="ru-RU" dirty="0" smtClean="0"/>
          </a:p>
          <a:p>
            <a:pPr eaLnBrk="1" hangingPunct="1"/>
            <a:endParaRPr lang="ru-RU" dirty="0" smtClean="0"/>
          </a:p>
          <a:p>
            <a:pPr eaLnBrk="1" hangingPunct="1"/>
            <a:endParaRPr lang="ru-RU" dirty="0" smtClean="0"/>
          </a:p>
        </p:txBody>
      </p:sp>
      <p:pic>
        <p:nvPicPr>
          <p:cNvPr id="603138" name="Picture 2" descr="http://images.myshared.ru/62/1352867/slide_4.jpg"/>
          <p:cNvPicPr>
            <a:picLocks noChangeAspect="1" noChangeArrowheads="1"/>
          </p:cNvPicPr>
          <p:nvPr/>
        </p:nvPicPr>
        <p:blipFill>
          <a:blip r:embed="rId3"/>
          <a:srcRect/>
          <a:stretch>
            <a:fillRect/>
          </a:stretch>
        </p:blipFill>
        <p:spPr bwMode="auto">
          <a:xfrm>
            <a:off x="5292080" y="3969060"/>
            <a:ext cx="3311860" cy="2483895"/>
          </a:xfrm>
          <a:prstGeom prst="rect">
            <a:avLst/>
          </a:prstGeom>
          <a:noFill/>
        </p:spPr>
      </p:pic>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5516" y="332656"/>
            <a:ext cx="8748972" cy="6370975"/>
          </a:xfrm>
          <a:prstGeom prst="rect">
            <a:avLst/>
          </a:prstGeom>
        </p:spPr>
        <p:txBody>
          <a:bodyPr wrap="square">
            <a:spAutoFit/>
          </a:bodyPr>
          <a:lstStyle/>
          <a:p>
            <a:pPr algn="just"/>
            <a:r>
              <a:rPr lang="ru-RU" sz="2400" b="1" dirty="0" smtClean="0">
                <a:solidFill>
                  <a:schemeClr val="accent2"/>
                </a:solidFill>
                <a:latin typeface="Times New Roman" pitchFamily="18" charset="0"/>
                <a:cs typeface="Times New Roman" pitchFamily="18" charset="0"/>
              </a:rPr>
              <a:t>	Первичный инструктаж </a:t>
            </a:r>
            <a:r>
              <a:rPr lang="ru-RU" sz="2400" b="1" dirty="0" smtClean="0">
                <a:latin typeface="Times New Roman" pitchFamily="18" charset="0"/>
                <a:cs typeface="Times New Roman" pitchFamily="18" charset="0"/>
              </a:rPr>
              <a:t>по охране труда проводится для всех работников организации </a:t>
            </a:r>
            <a:r>
              <a:rPr lang="ru-RU" sz="2400" b="1" dirty="0" smtClean="0">
                <a:solidFill>
                  <a:schemeClr val="tx2"/>
                </a:solidFill>
                <a:latin typeface="Times New Roman" pitchFamily="18" charset="0"/>
                <a:cs typeface="Times New Roman" pitchFamily="18" charset="0"/>
              </a:rPr>
              <a:t>до начала </a:t>
            </a:r>
            <a:r>
              <a:rPr lang="ru-RU" sz="2400" b="1" dirty="0" smtClean="0">
                <a:latin typeface="Times New Roman" pitchFamily="18" charset="0"/>
                <a:cs typeface="Times New Roman" pitchFamily="18" charset="0"/>
              </a:rPr>
              <a:t>самостоятельной работы, а также для лиц, проходящих производственную практику. </a:t>
            </a:r>
          </a:p>
          <a:p>
            <a:pPr algn="just"/>
            <a:r>
              <a:rPr lang="ru-RU" sz="2400" b="1" dirty="0" smtClean="0">
                <a:latin typeface="Times New Roman" pitchFamily="18" charset="0"/>
                <a:cs typeface="Times New Roman" pitchFamily="18" charset="0"/>
              </a:rPr>
              <a:t>	Допускается </a:t>
            </a:r>
            <a:r>
              <a:rPr lang="ru-RU" sz="2400" b="1" dirty="0" smtClean="0">
                <a:solidFill>
                  <a:schemeClr val="tx2"/>
                </a:solidFill>
                <a:latin typeface="Times New Roman" pitchFamily="18" charset="0"/>
                <a:cs typeface="Times New Roman" pitchFamily="18" charset="0"/>
              </a:rPr>
              <a:t>освобождение</a:t>
            </a:r>
            <a:r>
              <a:rPr lang="ru-RU" sz="2400" b="1" dirty="0" smtClean="0">
                <a:latin typeface="Times New Roman" pitchFamily="18" charset="0"/>
                <a:cs typeface="Times New Roman" pitchFamily="18" charset="0"/>
              </a:rPr>
              <a:t> отдельных категорий работников от прохождения первичного инструктажа по охране труда в случае, если их трудовая деятельность связана с опасностью, источниками которой являются </a:t>
            </a:r>
            <a:r>
              <a:rPr lang="ru-RU" sz="2400" b="1" dirty="0" smtClean="0">
                <a:solidFill>
                  <a:schemeClr val="tx2"/>
                </a:solidFill>
                <a:latin typeface="Times New Roman" pitchFamily="18" charset="0"/>
                <a:cs typeface="Times New Roman" pitchFamily="18" charset="0"/>
              </a:rPr>
              <a:t>персональные компьютеры, аппараты копировально-множительной техники настольного типа, единичные стационарные копировально-множительные аппараты,</a:t>
            </a:r>
            <a:r>
              <a:rPr lang="ru-RU" sz="2400" b="1" dirty="0" smtClean="0">
                <a:latin typeface="Times New Roman" pitchFamily="18" charset="0"/>
                <a:cs typeface="Times New Roman" pitchFamily="18" charset="0"/>
              </a:rPr>
              <a:t> используемые периодически для нужд самой организации, </a:t>
            </a:r>
            <a:r>
              <a:rPr lang="ru-RU" sz="2400" b="1" dirty="0" smtClean="0">
                <a:solidFill>
                  <a:schemeClr val="tx2"/>
                </a:solidFill>
                <a:latin typeface="Times New Roman" pitchFamily="18" charset="0"/>
                <a:cs typeface="Times New Roman" pitchFamily="18" charset="0"/>
              </a:rPr>
              <a:t>иная офисная </a:t>
            </a:r>
            <a:r>
              <a:rPr lang="ru-RU" sz="2400" b="1" dirty="0" smtClean="0">
                <a:latin typeface="Times New Roman" pitchFamily="18" charset="0"/>
                <a:cs typeface="Times New Roman" pitchFamily="18" charset="0"/>
              </a:rPr>
              <a:t>организационная </a:t>
            </a:r>
            <a:r>
              <a:rPr lang="ru-RU" sz="2400" b="1" dirty="0" smtClean="0">
                <a:solidFill>
                  <a:schemeClr val="tx2"/>
                </a:solidFill>
                <a:latin typeface="Times New Roman" pitchFamily="18" charset="0"/>
                <a:cs typeface="Times New Roman" pitchFamily="18" charset="0"/>
              </a:rPr>
              <a:t>техника</a:t>
            </a:r>
            <a:r>
              <a:rPr lang="ru-RU" sz="2400" b="1" dirty="0" smtClean="0">
                <a:latin typeface="Times New Roman" pitchFamily="18" charset="0"/>
                <a:cs typeface="Times New Roman" pitchFamily="18" charset="0"/>
              </a:rPr>
              <a:t>, а также бытовая техника, не используемая в технологическом процессе производства, и при этом другие источники опасности </a:t>
            </a:r>
            <a:r>
              <a:rPr lang="ru-RU" sz="2400" b="1" dirty="0" smtClean="0">
                <a:solidFill>
                  <a:schemeClr val="tx2"/>
                </a:solidFill>
                <a:latin typeface="Times New Roman" pitchFamily="18" charset="0"/>
                <a:cs typeface="Times New Roman" pitchFamily="18" charset="0"/>
              </a:rPr>
              <a:t>отсутствуют</a:t>
            </a:r>
            <a:r>
              <a:rPr lang="ru-RU" sz="2400" b="1" dirty="0" smtClean="0">
                <a:latin typeface="Times New Roman" pitchFamily="18" charset="0"/>
                <a:cs typeface="Times New Roman" pitchFamily="18" charset="0"/>
              </a:rPr>
              <a:t>, а условия труда по результатам проведения СОУТ являются оптимальными или допустимыми. </a:t>
            </a:r>
            <a:endParaRPr lang="ru-RU" sz="2400" dirty="0">
              <a:latin typeface="Times New Roman" pitchFamily="18" charset="0"/>
              <a:cs typeface="Times New Roman" pitchFamily="18" charset="0"/>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9532" y="188640"/>
            <a:ext cx="8496944" cy="2677656"/>
          </a:xfrm>
          <a:prstGeom prst="rect">
            <a:avLst/>
          </a:prstGeom>
        </p:spPr>
        <p:txBody>
          <a:bodyPr wrap="square">
            <a:spAutoFit/>
          </a:bodyPr>
          <a:lstStyle/>
          <a:p>
            <a:pPr algn="just"/>
            <a:r>
              <a:rPr lang="ru-RU" sz="2400" b="1" dirty="0" smtClean="0">
                <a:latin typeface="Times New Roman" pitchFamily="18" charset="0"/>
                <a:cs typeface="Times New Roman" pitchFamily="18" charset="0"/>
              </a:rPr>
              <a:t>	Информация о безопасных методах и приемах выполнения работ при наличии такой опасности должна быть включена в </a:t>
            </a:r>
            <a:r>
              <a:rPr lang="ru-RU" sz="2400" b="1" dirty="0" smtClean="0">
                <a:solidFill>
                  <a:schemeClr val="tx2"/>
                </a:solidFill>
                <a:latin typeface="Times New Roman" pitchFamily="18" charset="0"/>
                <a:cs typeface="Times New Roman" pitchFamily="18" charset="0"/>
              </a:rPr>
              <a:t>программу вводного инструктажа </a:t>
            </a:r>
            <a:r>
              <a:rPr lang="ru-RU" sz="2400" b="1" dirty="0" smtClean="0">
                <a:latin typeface="Times New Roman" pitchFamily="18" charset="0"/>
                <a:cs typeface="Times New Roman" pitchFamily="18" charset="0"/>
              </a:rPr>
              <a:t>по охране труда. </a:t>
            </a:r>
          </a:p>
          <a:p>
            <a:pPr algn="just"/>
            <a:r>
              <a:rPr lang="ru-RU" sz="2400" b="1" dirty="0" smtClean="0">
                <a:latin typeface="Times New Roman" pitchFamily="18" charset="0"/>
                <a:cs typeface="Times New Roman" pitchFamily="18" charset="0"/>
              </a:rPr>
              <a:t>	</a:t>
            </a:r>
            <a:r>
              <a:rPr lang="ru-RU" sz="2400" b="1" dirty="0" smtClean="0">
                <a:solidFill>
                  <a:schemeClr val="tx2"/>
                </a:solidFill>
                <a:latin typeface="Times New Roman" pitchFamily="18" charset="0"/>
                <a:cs typeface="Times New Roman" pitchFamily="18" charset="0"/>
              </a:rPr>
              <a:t>Перечень</a:t>
            </a:r>
            <a:r>
              <a:rPr lang="ru-RU" sz="2400" b="1" dirty="0" smtClean="0">
                <a:latin typeface="Times New Roman" pitchFamily="18" charset="0"/>
                <a:cs typeface="Times New Roman" pitchFamily="18" charset="0"/>
              </a:rPr>
              <a:t> профессий и должностей работников, </a:t>
            </a:r>
            <a:r>
              <a:rPr lang="ru-RU" sz="2400" b="1" dirty="0" smtClean="0">
                <a:solidFill>
                  <a:schemeClr val="tx2"/>
                </a:solidFill>
                <a:latin typeface="Times New Roman" pitchFamily="18" charset="0"/>
                <a:cs typeface="Times New Roman" pitchFamily="18" charset="0"/>
              </a:rPr>
              <a:t>освобожденных </a:t>
            </a:r>
            <a:r>
              <a:rPr lang="ru-RU" sz="2400" b="1" dirty="0" smtClean="0">
                <a:latin typeface="Times New Roman" pitchFamily="18" charset="0"/>
                <a:cs typeface="Times New Roman" pitchFamily="18" charset="0"/>
              </a:rPr>
              <a:t>от прохождения первичного инструктажа по охране труда, утверждается работодателем.</a:t>
            </a:r>
            <a:endParaRPr lang="ru-RU" sz="2400" b="1" dirty="0">
              <a:latin typeface="Times New Roman" pitchFamily="18" charset="0"/>
              <a:cs typeface="Times New Roman" pitchFamily="18" charset="0"/>
            </a:endParaRPr>
          </a:p>
        </p:txBody>
      </p:sp>
      <p:sp>
        <p:nvSpPr>
          <p:cNvPr id="3" name="Прямоугольник 2"/>
          <p:cNvSpPr/>
          <p:nvPr/>
        </p:nvSpPr>
        <p:spPr>
          <a:xfrm>
            <a:off x="611560" y="4041068"/>
            <a:ext cx="8244916" cy="461665"/>
          </a:xfrm>
          <a:prstGeom prst="rect">
            <a:avLst/>
          </a:prstGeom>
        </p:spPr>
        <p:txBody>
          <a:bodyPr wrap="square">
            <a:spAutoFit/>
          </a:bodyPr>
          <a:lstStyle/>
          <a:p>
            <a:pPr algn="just"/>
            <a:r>
              <a:rPr lang="ru-RU" sz="2400" dirty="0" smtClean="0">
                <a:latin typeface="Times New Roman" pitchFamily="18" charset="0"/>
                <a:cs typeface="Times New Roman" pitchFamily="18" charset="0"/>
              </a:rPr>
              <a:t>	</a:t>
            </a:r>
            <a:endParaRPr lang="ru-RU" sz="2400" b="1" dirty="0">
              <a:latin typeface="Times New Roman" pitchFamily="18" charset="0"/>
              <a:cs typeface="Times New Roman" pitchFamily="18" charset="0"/>
            </a:endParaRPr>
          </a:p>
        </p:txBody>
      </p:sp>
      <p:pic>
        <p:nvPicPr>
          <p:cNvPr id="600066" name="Picture 2" descr="https://sun9-54.userapi.com/impg/ckq0QeAyfTQsapbJ_VZY-MW6ekteXnbPIT_aQg/VO_VlEVpTrA.jpg?size=974x424&amp;quality=96&amp;sign=22ae5a3be066bc7f8ee5c88e31e89bcd&amp;type=album"/>
          <p:cNvPicPr>
            <a:picLocks noChangeAspect="1" noChangeArrowheads="1"/>
          </p:cNvPicPr>
          <p:nvPr/>
        </p:nvPicPr>
        <p:blipFill>
          <a:blip r:embed="rId2"/>
          <a:srcRect/>
          <a:stretch>
            <a:fillRect/>
          </a:stretch>
        </p:blipFill>
        <p:spPr bwMode="auto">
          <a:xfrm>
            <a:off x="1115616" y="3248980"/>
            <a:ext cx="6685062" cy="3060340"/>
          </a:xfrm>
          <a:prstGeom prst="rect">
            <a:avLst/>
          </a:prstGeom>
          <a:noFill/>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1238250" y="325438"/>
          <a:ext cx="6667500" cy="6207125"/>
        </p:xfrm>
        <a:graphic>
          <a:graphicData uri="http://schemas.openxmlformats.org/presentationml/2006/ole">
            <p:oleObj spid="_x0000_s1026" name="Document" r:id="rId3" imgW="6667796" imgH="6206544" progId="Word.Document.8">
              <p:link updateAutomatic="1"/>
            </p:oleObj>
          </a:graphicData>
        </a:graphic>
      </p:graphicFrame>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404664"/>
            <a:ext cx="8028892" cy="6124754"/>
          </a:xfrm>
          <a:prstGeom prst="rect">
            <a:avLst/>
          </a:prstGeom>
        </p:spPr>
        <p:txBody>
          <a:bodyPr wrap="square">
            <a:spAutoFit/>
          </a:bodyPr>
          <a:lstStyle/>
          <a:p>
            <a:pPr algn="just"/>
            <a:r>
              <a:rPr lang="ru-RU" sz="2800" b="1" dirty="0" smtClean="0">
                <a:solidFill>
                  <a:schemeClr val="accent6"/>
                </a:solidFill>
                <a:latin typeface="Times New Roman" pitchFamily="18" charset="0"/>
                <a:cs typeface="Times New Roman" pitchFamily="18" charset="0"/>
              </a:rPr>
              <a:t>Повторный инструктаж</a:t>
            </a:r>
            <a:r>
              <a:rPr lang="ru-RU" sz="2800"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по охране труда проводится не реже </a:t>
            </a:r>
            <a:r>
              <a:rPr lang="ru-RU" sz="2800" b="1" dirty="0" smtClean="0">
                <a:solidFill>
                  <a:srgbClr val="FF0000"/>
                </a:solidFill>
                <a:latin typeface="Times New Roman" pitchFamily="18" charset="0"/>
                <a:cs typeface="Times New Roman" pitchFamily="18" charset="0"/>
              </a:rPr>
              <a:t>одного раза в 6 месяцев</a:t>
            </a:r>
            <a:r>
              <a:rPr lang="ru-RU" sz="2800" b="1" dirty="0" smtClean="0">
                <a:latin typeface="Times New Roman" pitchFamily="18" charset="0"/>
                <a:cs typeface="Times New Roman" pitchFamily="18" charset="0"/>
              </a:rPr>
              <a:t>.</a:t>
            </a:r>
          </a:p>
          <a:p>
            <a:pPr algn="just"/>
            <a:endParaRPr lang="ru-RU" sz="2800" b="1" dirty="0" smtClean="0">
              <a:latin typeface="Times New Roman" pitchFamily="18" charset="0"/>
              <a:cs typeface="Times New Roman" pitchFamily="18" charset="0"/>
            </a:endParaRPr>
          </a:p>
          <a:p>
            <a:pPr algn="just"/>
            <a:r>
              <a:rPr lang="ru-RU" sz="2800" b="1" dirty="0" smtClean="0">
                <a:solidFill>
                  <a:schemeClr val="accent2"/>
                </a:solidFill>
                <a:latin typeface="Times New Roman" pitchFamily="18" charset="0"/>
                <a:cs typeface="Times New Roman" pitchFamily="18" charset="0"/>
              </a:rPr>
              <a:t>Повторный инструктаж </a:t>
            </a:r>
            <a:r>
              <a:rPr lang="ru-RU" sz="2800" b="1" dirty="0" smtClean="0">
                <a:latin typeface="Times New Roman" pitchFamily="18" charset="0"/>
                <a:cs typeface="Times New Roman" pitchFamily="18" charset="0"/>
              </a:rPr>
              <a:t>по охране труда </a:t>
            </a:r>
            <a:r>
              <a:rPr lang="ru-RU" sz="2800" b="1" dirty="0" smtClean="0">
                <a:solidFill>
                  <a:schemeClr val="tx2"/>
                </a:solidFill>
                <a:latin typeface="Times New Roman" pitchFamily="18" charset="0"/>
                <a:cs typeface="Times New Roman" pitchFamily="18" charset="0"/>
              </a:rPr>
              <a:t>не проводится </a:t>
            </a:r>
            <a:r>
              <a:rPr lang="ru-RU" sz="2800" b="1" dirty="0" smtClean="0">
                <a:latin typeface="Times New Roman" pitchFamily="18" charset="0"/>
                <a:cs typeface="Times New Roman" pitchFamily="18" charset="0"/>
              </a:rPr>
              <a:t>для работников, освобожденных от прохождения первичного инструктажа по охране труда      (п. 15 Постановления № 2464 )</a:t>
            </a:r>
          </a:p>
          <a:p>
            <a:pPr algn="just"/>
            <a:endParaRPr lang="ru-RU" sz="2800" dirty="0" smtClean="0"/>
          </a:p>
          <a:p>
            <a:pPr algn="just"/>
            <a:r>
              <a:rPr lang="ru-RU" sz="2800" b="1" dirty="0" smtClean="0">
                <a:latin typeface="Times New Roman" pitchFamily="18" charset="0"/>
                <a:cs typeface="Times New Roman" pitchFamily="18" charset="0"/>
              </a:rPr>
              <a:t>Инструктаж по охране труда на рабочем месте проводится в объеме мероприятий и требований охраны труда, содержащихся в инструкциях и правилах по охране труда, разрабатываемых работодателем, и включает в том числе вопросы оказания первой помощи пострадавшим.</a:t>
            </a:r>
            <a:endParaRPr lang="ru-RU" sz="2800" b="1" dirty="0">
              <a:latin typeface="Times New Roman" pitchFamily="18" charset="0"/>
              <a:cs typeface="Times New Roman" pitchFamily="18" charset="0"/>
            </a:endParaRP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Заголовок 1"/>
          <p:cNvSpPr>
            <a:spLocks noGrp="1"/>
          </p:cNvSpPr>
          <p:nvPr>
            <p:ph type="title"/>
          </p:nvPr>
        </p:nvSpPr>
        <p:spPr/>
        <p:txBody>
          <a:bodyPr/>
          <a:lstStyle/>
          <a:p>
            <a:pPr algn="ctr" eaLnBrk="1" hangingPunct="1"/>
            <a:r>
              <a:rPr lang="ru-RU" smtClean="0"/>
              <a:t>ВНЕПЛАНОВЫЙ  ИНСТРУКТАЖ</a:t>
            </a:r>
          </a:p>
        </p:txBody>
      </p:sp>
      <p:sp>
        <p:nvSpPr>
          <p:cNvPr id="31747" name="Содержимое 2"/>
          <p:cNvSpPr>
            <a:spLocks noGrp="1"/>
          </p:cNvSpPr>
          <p:nvPr>
            <p:ph idx="1"/>
          </p:nvPr>
        </p:nvSpPr>
        <p:spPr/>
        <p:txBody>
          <a:bodyPr/>
          <a:lstStyle/>
          <a:p>
            <a:pPr eaLnBrk="1" hangingPunct="1"/>
            <a:r>
              <a:rPr lang="ru-RU" dirty="0" smtClean="0"/>
              <a:t>Когда проводится?</a:t>
            </a:r>
          </a:p>
          <a:p>
            <a:pPr eaLnBrk="1" hangingPunct="1"/>
            <a:r>
              <a:rPr lang="ru-RU" dirty="0" smtClean="0"/>
              <a:t>Кто проводит?</a:t>
            </a:r>
          </a:p>
          <a:p>
            <a:pPr eaLnBrk="1" hangingPunct="1"/>
            <a:r>
              <a:rPr lang="ru-RU" dirty="0" smtClean="0"/>
              <a:t>Где проводить?</a:t>
            </a:r>
          </a:p>
          <a:p>
            <a:pPr eaLnBrk="1" hangingPunct="1"/>
            <a:r>
              <a:rPr lang="ru-RU" dirty="0" smtClean="0"/>
              <a:t>На основе чего проводить?</a:t>
            </a:r>
          </a:p>
          <a:p>
            <a:pPr eaLnBrk="1" hangingPunct="1"/>
            <a:r>
              <a:rPr lang="ru-RU" dirty="0" smtClean="0"/>
              <a:t>Чему обучать?</a:t>
            </a:r>
          </a:p>
          <a:p>
            <a:pPr eaLnBrk="1" hangingPunct="1"/>
            <a:r>
              <a:rPr lang="ru-RU" dirty="0" smtClean="0"/>
              <a:t>Как проверить знания?</a:t>
            </a:r>
          </a:p>
          <a:p>
            <a:pPr eaLnBrk="1" hangingPunct="1"/>
            <a:r>
              <a:rPr lang="ru-RU" dirty="0" smtClean="0"/>
              <a:t>Как оформить?</a:t>
            </a:r>
          </a:p>
          <a:p>
            <a:pPr eaLnBrk="1" hangingPunct="1"/>
            <a:r>
              <a:rPr lang="ru-RU" dirty="0" smtClean="0"/>
              <a:t>Кого можно освободить?</a:t>
            </a:r>
          </a:p>
          <a:p>
            <a:pPr eaLnBrk="1" hangingPunct="1">
              <a:buFont typeface="Wingdings" pitchFamily="2" charset="2"/>
              <a:buNone/>
            </a:pPr>
            <a:endParaRPr lang="ru-RU" dirty="0" smtClean="0"/>
          </a:p>
          <a:p>
            <a:pPr eaLnBrk="1" hangingPunct="1"/>
            <a:endParaRPr lang="ru-RU" dirty="0" smtClean="0"/>
          </a:p>
          <a:p>
            <a:pPr eaLnBrk="1" hangingPunct="1"/>
            <a:endParaRPr lang="ru-RU" dirty="0" smtClean="0"/>
          </a:p>
        </p:txBody>
      </p:sp>
      <p:pic>
        <p:nvPicPr>
          <p:cNvPr id="598018" name="Picture 2" descr="https://sun9-6.userapi.com/impg/xwESSGzsqD9PbKRpBJAwmIh6WGwUDOf6zfkQbA/f5RYkqw-mK0.jpg?size=600x600&amp;quality=96&amp;sign=30d53c44608bd113149a929f3ecdcac0&amp;type=album"/>
          <p:cNvPicPr>
            <a:picLocks noChangeAspect="1" noChangeArrowheads="1"/>
          </p:cNvPicPr>
          <p:nvPr/>
        </p:nvPicPr>
        <p:blipFill>
          <a:blip r:embed="rId3"/>
          <a:srcRect/>
          <a:stretch>
            <a:fillRect/>
          </a:stretch>
        </p:blipFill>
        <p:spPr bwMode="auto">
          <a:xfrm>
            <a:off x="5940152" y="3537012"/>
            <a:ext cx="2700300" cy="2700300"/>
          </a:xfrm>
          <a:prstGeom prst="rect">
            <a:avLst/>
          </a:prstGeom>
          <a:noFill/>
        </p:spPr>
      </p:pic>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88640"/>
            <a:ext cx="8424936" cy="6586418"/>
          </a:xfrm>
          <a:prstGeom prst="rect">
            <a:avLst/>
          </a:prstGeom>
        </p:spPr>
        <p:txBody>
          <a:bodyPr wrap="square">
            <a:spAutoFit/>
          </a:bodyPr>
          <a:lstStyle/>
          <a:p>
            <a:pPr algn="ctr"/>
            <a:r>
              <a:rPr lang="ru-RU" sz="2800" b="1" dirty="0" smtClean="0">
                <a:solidFill>
                  <a:schemeClr val="accent2"/>
                </a:solidFill>
                <a:latin typeface="Times New Roman" pitchFamily="18" charset="0"/>
                <a:cs typeface="Times New Roman" pitchFamily="18" charset="0"/>
              </a:rPr>
              <a:t>Внеплановый инструктаж </a:t>
            </a:r>
            <a:r>
              <a:rPr lang="ru-RU" sz="2800" b="1" dirty="0" smtClean="0">
                <a:latin typeface="Times New Roman" pitchFamily="18" charset="0"/>
                <a:cs typeface="Times New Roman" pitchFamily="18" charset="0"/>
              </a:rPr>
              <a:t>по охране труда проводится для работников организации </a:t>
            </a:r>
          </a:p>
          <a:p>
            <a:pPr algn="ctr"/>
            <a:r>
              <a:rPr lang="ru-RU" sz="2800" b="1" dirty="0" smtClean="0">
                <a:latin typeface="Times New Roman" pitchFamily="18" charset="0"/>
                <a:cs typeface="Times New Roman" pitchFamily="18" charset="0"/>
              </a:rPr>
              <a:t>в случаях, обусловленных:</a:t>
            </a:r>
            <a:endParaRPr lang="ru-RU" sz="2400" b="1" dirty="0" smtClean="0">
              <a:latin typeface="Times New Roman" pitchFamily="18" charset="0"/>
              <a:cs typeface="Times New Roman" pitchFamily="18" charset="0"/>
            </a:endParaRPr>
          </a:p>
          <a:p>
            <a:pPr algn="just"/>
            <a:r>
              <a:rPr lang="ru-RU" sz="2400" dirty="0" smtClean="0">
                <a:latin typeface="Times New Roman" pitchFamily="18" charset="0"/>
                <a:cs typeface="Times New Roman" pitchFamily="18" charset="0"/>
              </a:rPr>
              <a:t>- </a:t>
            </a:r>
            <a:r>
              <a:rPr lang="ru-RU" sz="2600" dirty="0" smtClean="0">
                <a:solidFill>
                  <a:srgbClr val="003399"/>
                </a:solidFill>
                <a:latin typeface="Times New Roman" pitchFamily="18" charset="0"/>
                <a:cs typeface="Times New Roman" pitchFamily="18" charset="0"/>
              </a:rPr>
              <a:t>изменениями в эксплуатации оборудования, технологических процессах, использовании сырья и материалов, влияющими на безопасность труда;</a:t>
            </a:r>
          </a:p>
          <a:p>
            <a:pPr algn="just"/>
            <a:r>
              <a:rPr lang="ru-RU" sz="2600" dirty="0" smtClean="0">
                <a:latin typeface="Times New Roman" pitchFamily="18" charset="0"/>
                <a:cs typeface="Times New Roman" pitchFamily="18" charset="0"/>
              </a:rPr>
              <a:t>- изменениями должностных (функциональных) обязанностей работников, непосредственно связанных с осуществлением производственной деятельности, влияющими на безопасность труда;</a:t>
            </a:r>
          </a:p>
          <a:p>
            <a:pPr algn="just"/>
            <a:r>
              <a:rPr lang="ru-RU" sz="2600" dirty="0" smtClean="0">
                <a:solidFill>
                  <a:srgbClr val="003399"/>
                </a:solidFill>
                <a:latin typeface="Times New Roman" pitchFamily="18" charset="0"/>
                <a:cs typeface="Times New Roman" pitchFamily="18" charset="0"/>
              </a:rPr>
              <a:t>- изменениями нормативных правовых актов, содержащих государственные нормативные требования охраны труда, затрагивающими непосредственно трудовые функции работника, а также изменениями локальных нормативных актов организации, затрагивающими требования охраны труда в организации;</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188640"/>
            <a:ext cx="8712968" cy="6555641"/>
          </a:xfrm>
          <a:prstGeom prst="rect">
            <a:avLst/>
          </a:prstGeom>
        </p:spPr>
        <p:txBody>
          <a:bodyPr wrap="square">
            <a:spAutoFit/>
          </a:bodyPr>
          <a:lstStyle/>
          <a:p>
            <a:pPr algn="just"/>
            <a:r>
              <a:rPr lang="ru-RU" sz="2800" dirty="0" smtClean="0">
                <a:latin typeface="Times New Roman" pitchFamily="18" charset="0"/>
                <a:cs typeface="Times New Roman" pitchFamily="18" charset="0"/>
              </a:rPr>
              <a:t>- </a:t>
            </a:r>
            <a:r>
              <a:rPr lang="ru-RU" sz="2800" dirty="0" smtClean="0">
                <a:solidFill>
                  <a:srgbClr val="003399"/>
                </a:solidFill>
                <a:latin typeface="Times New Roman" pitchFamily="18" charset="0"/>
                <a:cs typeface="Times New Roman" pitchFamily="18" charset="0"/>
              </a:rPr>
              <a:t>выявлением дополнительных к имеющимся на рабочем месте производственных факторов и источников опасности в рамках проведения специальной оценки условий труда и оценки профессиональных рисков соответственно, представляющих угрозу жизни и здоровью работников</a:t>
            </a:r>
            <a:r>
              <a:rPr lang="ru-RU" sz="2800" dirty="0" smtClean="0">
                <a:latin typeface="Times New Roman" pitchFamily="18" charset="0"/>
                <a:cs typeface="Times New Roman" pitchFamily="18" charset="0"/>
              </a:rPr>
              <a:t>;</a:t>
            </a:r>
          </a:p>
          <a:p>
            <a:pPr algn="just"/>
            <a:r>
              <a:rPr lang="ru-RU" sz="2800" dirty="0" smtClean="0">
                <a:latin typeface="Times New Roman" pitchFamily="18" charset="0"/>
                <a:cs typeface="Times New Roman" pitchFamily="18" charset="0"/>
              </a:rPr>
              <a:t>- требованиями должностных лиц федеральной инспекции труда при установлении нарушений требований охраны труда;</a:t>
            </a:r>
          </a:p>
          <a:p>
            <a:pPr algn="just">
              <a:buFontTx/>
              <a:buChar char="-"/>
            </a:pPr>
            <a:r>
              <a:rPr lang="ru-RU" sz="2800" dirty="0" smtClean="0">
                <a:solidFill>
                  <a:srgbClr val="003399"/>
                </a:solidFill>
                <a:latin typeface="Times New Roman" pitchFamily="18" charset="0"/>
                <a:cs typeface="Times New Roman" pitchFamily="18" charset="0"/>
              </a:rPr>
              <a:t>произошедшими авариями и несчастными случаями на производстве;</a:t>
            </a:r>
          </a:p>
          <a:p>
            <a:pPr algn="just">
              <a:buFontTx/>
              <a:buChar char="-"/>
            </a:pPr>
            <a:r>
              <a:rPr lang="ru-RU" sz="2800" dirty="0" smtClean="0">
                <a:latin typeface="Times New Roman" pitchFamily="18" charset="0"/>
                <a:cs typeface="Times New Roman" pitchFamily="18" charset="0"/>
              </a:rPr>
              <a:t> перерывом в работе продолжительностью более 60 календарных дней;</a:t>
            </a:r>
          </a:p>
          <a:p>
            <a:pPr algn="just"/>
            <a:r>
              <a:rPr lang="ru-RU" sz="2800" dirty="0" smtClean="0">
                <a:solidFill>
                  <a:srgbClr val="003399"/>
                </a:solidFill>
                <a:latin typeface="Times New Roman" pitchFamily="18" charset="0"/>
                <a:cs typeface="Times New Roman" pitchFamily="18" charset="0"/>
              </a:rPr>
              <a:t>-  решением работодателя.</a:t>
            </a:r>
          </a:p>
          <a:p>
            <a:pPr algn="just"/>
            <a:endParaRPr lang="ru-RU" sz="2800" b="1" dirty="0">
              <a:latin typeface="Times New Roman" pitchFamily="18" charset="0"/>
              <a:cs typeface="Times New Roman" pitchFamily="18" charset="0"/>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305068"/>
            <a:ext cx="8712968" cy="4893647"/>
          </a:xfrm>
          <a:prstGeom prst="rect">
            <a:avLst/>
          </a:prstGeom>
        </p:spPr>
        <p:txBody>
          <a:bodyPr wrap="square">
            <a:spAutoFit/>
          </a:bodyPr>
          <a:lstStyle/>
          <a:p>
            <a:pPr algn="just"/>
            <a:r>
              <a:rPr lang="ru-RU" sz="2400" b="1" dirty="0" smtClean="0">
                <a:solidFill>
                  <a:schemeClr val="accent2">
                    <a:lumMod val="75000"/>
                  </a:schemeClr>
                </a:solidFill>
                <a:latin typeface="Times New Roman" pitchFamily="18" charset="0"/>
                <a:cs typeface="Times New Roman" pitchFamily="18" charset="0"/>
              </a:rPr>
              <a:t>	Внеплановый инструктаж </a:t>
            </a:r>
            <a:r>
              <a:rPr lang="ru-RU" sz="2400" b="1" dirty="0" smtClean="0">
                <a:latin typeface="Times New Roman" pitchFamily="18" charset="0"/>
                <a:cs typeface="Times New Roman" pitchFamily="18" charset="0"/>
              </a:rPr>
              <a:t>по охране труда проводится в объеме мероприятий и требований охраны труда и в сроки, указанные в локальном нормативном акте работодателя. </a:t>
            </a:r>
          </a:p>
          <a:p>
            <a:pPr algn="just"/>
            <a:r>
              <a:rPr lang="ru-RU" sz="2400" b="1" dirty="0" smtClean="0">
                <a:latin typeface="Times New Roman" pitchFamily="18" charset="0"/>
                <a:cs typeface="Times New Roman" pitchFamily="18" charset="0"/>
              </a:rPr>
              <a:t>	</a:t>
            </a:r>
          </a:p>
          <a:p>
            <a:pPr algn="just"/>
            <a:r>
              <a:rPr lang="ru-RU" sz="2400" b="1" dirty="0" smtClean="0">
                <a:latin typeface="Times New Roman" pitchFamily="18" charset="0"/>
                <a:cs typeface="Times New Roman" pitchFamily="18" charset="0"/>
              </a:rPr>
              <a:t>	</a:t>
            </a:r>
            <a:r>
              <a:rPr lang="ru-RU" sz="2400" b="1" dirty="0" smtClean="0">
                <a:solidFill>
                  <a:schemeClr val="tx2"/>
                </a:solidFill>
                <a:latin typeface="Times New Roman" pitchFamily="18" charset="0"/>
                <a:cs typeface="Times New Roman" pitchFamily="18" charset="0"/>
              </a:rPr>
              <a:t>Перечень работников</a:t>
            </a:r>
            <a:r>
              <a:rPr lang="ru-RU" sz="2400" b="1" dirty="0" smtClean="0">
                <a:latin typeface="Times New Roman" pitchFamily="18" charset="0"/>
                <a:cs typeface="Times New Roman" pitchFamily="18" charset="0"/>
              </a:rPr>
              <a:t>, для которых необходимо проведение внепланового инструктажа по охране труда определяется работодателем и </a:t>
            </a:r>
            <a:r>
              <a:rPr lang="ru-RU" sz="2400" b="1" dirty="0" smtClean="0">
                <a:solidFill>
                  <a:schemeClr val="tx2"/>
                </a:solidFill>
                <a:latin typeface="Times New Roman" pitchFamily="18" charset="0"/>
                <a:cs typeface="Times New Roman" pitchFamily="18" charset="0"/>
              </a:rPr>
              <a:t>должен включать </a:t>
            </a:r>
            <a:r>
              <a:rPr lang="ru-RU" sz="2400" b="1" dirty="0" smtClean="0">
                <a:latin typeface="Times New Roman" pitchFamily="18" charset="0"/>
                <a:cs typeface="Times New Roman" pitchFamily="18" charset="0"/>
              </a:rPr>
              <a:t>руководителей и иных работников структурного подразделения, в котором произошли авария и (или) несчастный случай на производстве, а также руководителей и работников иных структурных подразделений, в которых возможно происшествие аналогичной аварии и (или) несчастного случая на производстве.</a:t>
            </a:r>
            <a:endParaRPr lang="ru-RU" sz="2400" b="1" dirty="0">
              <a:latin typeface="Times New Roman" pitchFamily="18" charset="0"/>
              <a:cs typeface="Times New Roman" pitchFamily="18" charset="0"/>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48972" cy="5632311"/>
          </a:xfrm>
          <a:prstGeom prst="rect">
            <a:avLst/>
          </a:prstGeom>
        </p:spPr>
        <p:txBody>
          <a:bodyPr wrap="square">
            <a:spAutoFit/>
          </a:bodyPr>
          <a:lstStyle/>
          <a:p>
            <a:pPr algn="just"/>
            <a:r>
              <a:rPr lang="ru-RU" sz="2400" b="1" dirty="0" smtClean="0">
                <a:latin typeface="Times New Roman" pitchFamily="18" charset="0"/>
                <a:cs typeface="Times New Roman" pitchFamily="18" charset="0"/>
              </a:rPr>
              <a:t>	Нужно подготовить </a:t>
            </a:r>
            <a:r>
              <a:rPr lang="ru-RU" sz="2400" b="1" dirty="0" smtClean="0">
                <a:solidFill>
                  <a:schemeClr val="tx2"/>
                </a:solidFill>
                <a:latin typeface="Times New Roman" pitchFamily="18" charset="0"/>
                <a:cs typeface="Times New Roman" pitchFamily="18" charset="0"/>
              </a:rPr>
              <a:t>приказ</a:t>
            </a:r>
            <a:r>
              <a:rPr lang="ru-RU" sz="2400" b="1" dirty="0" smtClean="0">
                <a:latin typeface="Times New Roman" pitchFamily="18" charset="0"/>
                <a:cs typeface="Times New Roman" pitchFamily="18" charset="0"/>
              </a:rPr>
              <a:t> о проведении внепланового инструктажа. </a:t>
            </a:r>
          </a:p>
          <a:p>
            <a:pPr algn="just"/>
            <a:r>
              <a:rPr lang="ru-RU" sz="2400" b="1" dirty="0" smtClean="0">
                <a:latin typeface="Times New Roman" pitchFamily="18" charset="0"/>
                <a:cs typeface="Times New Roman" pitchFamily="18" charset="0"/>
              </a:rPr>
              <a:t>	В приказе указывают причину внепланового инструктажа со ссылками на законодательство, определяют его </a:t>
            </a:r>
            <a:r>
              <a:rPr lang="ru-RU" sz="2400" b="1" dirty="0" smtClean="0">
                <a:solidFill>
                  <a:schemeClr val="tx2"/>
                </a:solidFill>
                <a:latin typeface="Times New Roman" pitchFamily="18" charset="0"/>
                <a:cs typeface="Times New Roman" pitchFamily="18" charset="0"/>
              </a:rPr>
              <a:t>дату и время. </a:t>
            </a:r>
          </a:p>
          <a:p>
            <a:pPr algn="just"/>
            <a:r>
              <a:rPr lang="ru-RU" sz="2400" b="1" dirty="0" smtClean="0">
                <a:latin typeface="Times New Roman" pitchFamily="18" charset="0"/>
                <a:cs typeface="Times New Roman" pitchFamily="18" charset="0"/>
              </a:rPr>
              <a:t>	Приказом назначают </a:t>
            </a:r>
            <a:r>
              <a:rPr lang="ru-RU" sz="2400" b="1" dirty="0" smtClean="0">
                <a:solidFill>
                  <a:schemeClr val="tx2"/>
                </a:solidFill>
                <a:latin typeface="Times New Roman" pitchFamily="18" charset="0"/>
                <a:cs typeface="Times New Roman" pitchFamily="18" charset="0"/>
              </a:rPr>
              <a:t>ответственного</a:t>
            </a:r>
            <a:r>
              <a:rPr lang="ru-RU" sz="2400" b="1" dirty="0" smtClean="0">
                <a:latin typeface="Times New Roman" pitchFamily="18" charset="0"/>
                <a:cs typeface="Times New Roman" pitchFamily="18" charset="0"/>
              </a:rPr>
              <a:t> за проведение инструктажа и перечисляют контингент работников, которые должны его пройти. </a:t>
            </a:r>
          </a:p>
          <a:p>
            <a:pPr algn="just"/>
            <a:r>
              <a:rPr lang="ru-RU" sz="2400" b="1" dirty="0" smtClean="0">
                <a:latin typeface="Times New Roman" pitchFamily="18" charset="0"/>
                <a:cs typeface="Times New Roman" pitchFamily="18" charset="0"/>
              </a:rPr>
              <a:t>	Внеплановый инструктаж проводит </a:t>
            </a:r>
            <a:r>
              <a:rPr lang="ru-RU" sz="2400" b="1" dirty="0" smtClean="0">
                <a:solidFill>
                  <a:schemeClr val="tx2"/>
                </a:solidFill>
                <a:latin typeface="Times New Roman" pitchFamily="18" charset="0"/>
                <a:cs typeface="Times New Roman" pitchFamily="18" charset="0"/>
              </a:rPr>
              <a:t>непосредственный руководитель</a:t>
            </a:r>
            <a:r>
              <a:rPr lang="ru-RU" sz="2400" b="1" dirty="0" smtClean="0">
                <a:latin typeface="Times New Roman" pitchFamily="18" charset="0"/>
                <a:cs typeface="Times New Roman" pitchFamily="18" charset="0"/>
              </a:rPr>
              <a:t>, который прошел обучение требованиям ОТ в учебном центре. </a:t>
            </a:r>
          </a:p>
          <a:p>
            <a:pPr algn="just"/>
            <a:r>
              <a:rPr lang="ru-RU" sz="2400" b="1" dirty="0" smtClean="0">
                <a:latin typeface="Times New Roman" pitchFamily="18" charset="0"/>
                <a:cs typeface="Times New Roman" pitchFamily="18" charset="0"/>
              </a:rPr>
              <a:t>	Внеплановый инструктаж по охране труда проводится в объеме мероприятий и требований охраны труда и в сроки, указанные в локальном нормативном акте работодателя (п. 17 Правил 2464).</a:t>
            </a:r>
            <a:endParaRPr lang="ru-RU" sz="2400" b="1" dirty="0">
              <a:latin typeface="Times New Roman" pitchFamily="18" charset="0"/>
              <a:cs typeface="Times New Roman" pitchFamily="18" charset="0"/>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Заголовок 1"/>
          <p:cNvSpPr>
            <a:spLocks noGrp="1"/>
          </p:cNvSpPr>
          <p:nvPr>
            <p:ph type="title"/>
          </p:nvPr>
        </p:nvSpPr>
        <p:spPr/>
        <p:txBody>
          <a:bodyPr/>
          <a:lstStyle/>
          <a:p>
            <a:pPr algn="ctr" eaLnBrk="1" hangingPunct="1"/>
            <a:r>
              <a:rPr lang="ru-RU" smtClean="0"/>
              <a:t>ЦЕЛЕВОЙ  ИНСТРУКТАЖ</a:t>
            </a:r>
          </a:p>
        </p:txBody>
      </p:sp>
      <p:sp>
        <p:nvSpPr>
          <p:cNvPr id="33795" name="Содержимое 2"/>
          <p:cNvSpPr>
            <a:spLocks noGrp="1"/>
          </p:cNvSpPr>
          <p:nvPr>
            <p:ph idx="1"/>
          </p:nvPr>
        </p:nvSpPr>
        <p:spPr/>
        <p:txBody>
          <a:bodyPr/>
          <a:lstStyle/>
          <a:p>
            <a:pPr eaLnBrk="1" hangingPunct="1"/>
            <a:r>
              <a:rPr lang="ru-RU" smtClean="0"/>
              <a:t>Когда проводить?</a:t>
            </a:r>
          </a:p>
          <a:p>
            <a:pPr eaLnBrk="1" hangingPunct="1"/>
            <a:r>
              <a:rPr lang="ru-RU" smtClean="0"/>
              <a:t>Кто проводит?</a:t>
            </a:r>
          </a:p>
          <a:p>
            <a:pPr eaLnBrk="1" hangingPunct="1"/>
            <a:r>
              <a:rPr lang="ru-RU" smtClean="0"/>
              <a:t>Где проводить?</a:t>
            </a:r>
          </a:p>
          <a:p>
            <a:pPr eaLnBrk="1" hangingPunct="1"/>
            <a:r>
              <a:rPr lang="ru-RU" smtClean="0"/>
              <a:t>На основе чего проводить?</a:t>
            </a:r>
          </a:p>
          <a:p>
            <a:pPr eaLnBrk="1" hangingPunct="1"/>
            <a:r>
              <a:rPr lang="ru-RU" smtClean="0"/>
              <a:t>Чему обучать?</a:t>
            </a:r>
          </a:p>
          <a:p>
            <a:pPr eaLnBrk="1" hangingPunct="1"/>
            <a:r>
              <a:rPr lang="ru-RU" smtClean="0"/>
              <a:t>Как проверить знания?</a:t>
            </a:r>
          </a:p>
          <a:p>
            <a:pPr eaLnBrk="1" hangingPunct="1"/>
            <a:r>
              <a:rPr lang="ru-RU" smtClean="0"/>
              <a:t>Как оформить?</a:t>
            </a:r>
          </a:p>
          <a:p>
            <a:pPr eaLnBrk="1" hangingPunct="1"/>
            <a:r>
              <a:rPr lang="ru-RU" smtClean="0"/>
              <a:t>Кого можно освободить?</a:t>
            </a:r>
          </a:p>
          <a:p>
            <a:pPr eaLnBrk="1" hangingPunct="1">
              <a:buFont typeface="Wingdings" pitchFamily="2" charset="2"/>
              <a:buNone/>
            </a:pPr>
            <a:endParaRPr lang="ru-RU" smtClean="0"/>
          </a:p>
          <a:p>
            <a:pPr eaLnBrk="1" hangingPunct="1"/>
            <a:endParaRPr lang="ru-RU" smtClean="0"/>
          </a:p>
          <a:p>
            <a:pPr eaLnBrk="1" hangingPunct="1"/>
            <a:endParaRPr lang="ru-RU" smtClean="0"/>
          </a:p>
        </p:txBody>
      </p:sp>
      <p:pic>
        <p:nvPicPr>
          <p:cNvPr id="592898" name="Picture 2" descr="https://oxrana-truda.ru/backend/uploads/vidy-instruktazhej-po-oxrane-truda/vidy-instruktazhej-po-ohrane-truda.jpg"/>
          <p:cNvPicPr>
            <a:picLocks noChangeAspect="1" noChangeArrowheads="1"/>
          </p:cNvPicPr>
          <p:nvPr/>
        </p:nvPicPr>
        <p:blipFill>
          <a:blip r:embed="rId3"/>
          <a:srcRect/>
          <a:stretch>
            <a:fillRect/>
          </a:stretch>
        </p:blipFill>
        <p:spPr bwMode="auto">
          <a:xfrm>
            <a:off x="4896036" y="4428761"/>
            <a:ext cx="3825580" cy="2151889"/>
          </a:xfrm>
          <a:prstGeom prst="rect">
            <a:avLst/>
          </a:prstGeom>
          <a:noFill/>
        </p:spPr>
      </p:pic>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15516" y="0"/>
            <a:ext cx="8712968" cy="6001643"/>
          </a:xfrm>
          <a:prstGeom prst="rect">
            <a:avLst/>
          </a:prstGeom>
        </p:spPr>
        <p:txBody>
          <a:bodyPr wrap="square">
            <a:spAutoFit/>
          </a:bodyPr>
          <a:lstStyle/>
          <a:p>
            <a:r>
              <a:rPr lang="ru-RU" sz="2400" b="1" dirty="0" smtClean="0">
                <a:solidFill>
                  <a:schemeClr val="accent2">
                    <a:lumMod val="75000"/>
                  </a:schemeClr>
                </a:solidFill>
                <a:latin typeface="Times New Roman" pitchFamily="18" charset="0"/>
                <a:cs typeface="Times New Roman" pitchFamily="18" charset="0"/>
              </a:rPr>
              <a:t>	</a:t>
            </a:r>
          </a:p>
          <a:p>
            <a:pPr algn="ctr"/>
            <a:r>
              <a:rPr lang="ru-RU" sz="2400" b="1" dirty="0" smtClean="0">
                <a:solidFill>
                  <a:schemeClr val="accent2">
                    <a:lumMod val="75000"/>
                  </a:schemeClr>
                </a:solidFill>
                <a:latin typeface="Times New Roman" pitchFamily="18" charset="0"/>
                <a:cs typeface="Times New Roman" pitchFamily="18" charset="0"/>
              </a:rPr>
              <a:t>Целевой инструктаж </a:t>
            </a:r>
            <a:r>
              <a:rPr lang="ru-RU" sz="2400" b="1" dirty="0" smtClean="0">
                <a:latin typeface="Times New Roman" pitchFamily="18" charset="0"/>
                <a:cs typeface="Times New Roman" pitchFamily="18" charset="0"/>
              </a:rPr>
              <a:t>по охране труда проводится для работников в следующих случаях:</a:t>
            </a:r>
          </a:p>
          <a:p>
            <a:endParaRPr lang="ru-RU" sz="2400" b="1" dirty="0" smtClean="0">
              <a:latin typeface="Times New Roman" pitchFamily="18" charset="0"/>
              <a:cs typeface="Times New Roman" pitchFamily="18" charset="0"/>
            </a:endParaRPr>
          </a:p>
          <a:p>
            <a:pPr algn="just">
              <a:buFontTx/>
              <a:buChar char="-"/>
            </a:pPr>
            <a:r>
              <a:rPr lang="ru-RU" sz="2400" b="1" dirty="0" smtClean="0">
                <a:solidFill>
                  <a:srgbClr val="003399"/>
                </a:solidFill>
                <a:latin typeface="Times New Roman" pitchFamily="18" charset="0"/>
                <a:cs typeface="Times New Roman" pitchFamily="18" charset="0"/>
              </a:rPr>
              <a:t> перед проведением работ, выполнение которых допускается только под непрерывным контролем работодателя, работ повышенной опасности, в том числе работ, на производство которых оформляется наряд-допуск</a:t>
            </a:r>
            <a:r>
              <a:rPr lang="ru-RU" sz="2400" b="1" dirty="0" smtClean="0">
                <a:latin typeface="Times New Roman" pitchFamily="18" charset="0"/>
                <a:cs typeface="Times New Roman" pitchFamily="18" charset="0"/>
              </a:rPr>
              <a:t>;</a:t>
            </a:r>
          </a:p>
          <a:p>
            <a:pPr algn="just">
              <a:buFontTx/>
              <a:buChar char="-"/>
            </a:pPr>
            <a:endParaRPr lang="ru-RU" sz="2400" b="1" dirty="0" smtClean="0">
              <a:latin typeface="Times New Roman" pitchFamily="18" charset="0"/>
              <a:cs typeface="Times New Roman" pitchFamily="18" charset="0"/>
            </a:endParaRPr>
          </a:p>
          <a:p>
            <a:pPr algn="just">
              <a:buFontTx/>
              <a:buChar char="-"/>
            </a:pPr>
            <a:r>
              <a:rPr lang="ru-RU" sz="2400" b="1" dirty="0" smtClean="0">
                <a:latin typeface="Times New Roman" pitchFamily="18" charset="0"/>
                <a:cs typeface="Times New Roman" pitchFamily="18" charset="0"/>
              </a:rPr>
              <a:t> перед выполнением работ на объектах повышенной опасности, а также непосредственно на проезжей части автомобильных дорог или железнодорожных путях, связанных с прямыми обязанностями работника, на которых требуется соблюдение дополнительных требований охраны труда;</a:t>
            </a:r>
          </a:p>
          <a:p>
            <a:pPr algn="just"/>
            <a:r>
              <a:rPr lang="ru-RU" sz="2400" b="1" dirty="0" smtClean="0">
                <a:latin typeface="Times New Roman" pitchFamily="18" charset="0"/>
                <a:cs typeface="Times New Roman" pitchFamily="18" charset="0"/>
              </a:rPr>
              <a:t> </a:t>
            </a:r>
            <a:endParaRPr lang="ru-RU" sz="2400" b="1" dirty="0">
              <a:latin typeface="Times New Roman" pitchFamily="18" charset="0"/>
              <a:cs typeface="Times New Roman" pitchFamily="18" charset="0"/>
            </a:endParaRP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332656"/>
            <a:ext cx="8604956" cy="3416320"/>
          </a:xfrm>
          <a:prstGeom prst="rect">
            <a:avLst/>
          </a:prstGeom>
        </p:spPr>
        <p:txBody>
          <a:bodyPr wrap="square">
            <a:spAutoFit/>
          </a:bodyPr>
          <a:lstStyle/>
          <a:p>
            <a:pPr algn="just">
              <a:buFontTx/>
              <a:buChar char="-"/>
            </a:pPr>
            <a:r>
              <a:rPr lang="ru-RU" sz="2400" b="1" dirty="0" smtClean="0">
                <a:solidFill>
                  <a:srgbClr val="003399"/>
                </a:solidFill>
                <a:latin typeface="Times New Roman" pitchFamily="18" charset="0"/>
                <a:cs typeface="Times New Roman" pitchFamily="18" charset="0"/>
              </a:rPr>
              <a:t> перед выполнением работ, не относящихся к основному технологическому процессу и не предусмотренных должностными (производственными) инструкциями, в том числе вне цеха, участка, погрузочно-разгрузочных работ, работ по уборке территорий, работ на проезжей части дорог и на железнодорожных путях;</a:t>
            </a:r>
          </a:p>
          <a:p>
            <a:pPr algn="just"/>
            <a:r>
              <a:rPr lang="ru-RU" sz="2400" b="1" dirty="0" smtClean="0">
                <a:latin typeface="Times New Roman" pitchFamily="18" charset="0"/>
                <a:cs typeface="Times New Roman" pitchFamily="18" charset="0"/>
              </a:rPr>
              <a:t>- перед выполнением работ по ликвидации последствий чрезвычайных ситуаций;</a:t>
            </a:r>
          </a:p>
          <a:p>
            <a:pPr algn="just"/>
            <a:r>
              <a:rPr lang="ru-RU" sz="2400" b="1" dirty="0" smtClean="0">
                <a:latin typeface="Times New Roman" pitchFamily="18" charset="0"/>
                <a:cs typeface="Times New Roman" pitchFamily="18" charset="0"/>
              </a:rPr>
              <a:t>- </a:t>
            </a:r>
            <a:r>
              <a:rPr lang="ru-RU" sz="2400" b="1" dirty="0" smtClean="0">
                <a:solidFill>
                  <a:srgbClr val="003399"/>
                </a:solidFill>
                <a:latin typeface="Times New Roman" pitchFamily="18" charset="0"/>
                <a:cs typeface="Times New Roman" pitchFamily="18" charset="0"/>
              </a:rPr>
              <a:t>в иных случаях, установленных работодателем.</a:t>
            </a:r>
            <a:endParaRPr lang="ru-RU" sz="2400" b="1" dirty="0">
              <a:solidFill>
                <a:srgbClr val="003399"/>
              </a:solidFill>
              <a:latin typeface="Times New Roman" pitchFamily="18" charset="0"/>
              <a:cs typeface="Times New Roman" pitchFamily="18" charset="0"/>
            </a:endParaRPr>
          </a:p>
        </p:txBody>
      </p:sp>
      <p:pic>
        <p:nvPicPr>
          <p:cNvPr id="589826" name="Picture 2" descr="https://rk.gov.ru/uploads/krgv/attachments/photo-reports/d4/1d/8c/d98f00b204e9800998ecf8427e/614b73dec7b8b7.73018680_IMG_1803.JPG?1.22.2"/>
          <p:cNvPicPr>
            <a:picLocks noChangeAspect="1" noChangeArrowheads="1"/>
          </p:cNvPicPr>
          <p:nvPr/>
        </p:nvPicPr>
        <p:blipFill>
          <a:blip r:embed="rId2"/>
          <a:srcRect/>
          <a:stretch>
            <a:fillRect/>
          </a:stretch>
        </p:blipFill>
        <p:spPr bwMode="auto">
          <a:xfrm>
            <a:off x="2699792" y="4077072"/>
            <a:ext cx="4428492" cy="2487568"/>
          </a:xfrm>
          <a:prstGeom prst="rect">
            <a:avLst/>
          </a:prstGeom>
          <a:noFill/>
        </p:spPr>
      </p:pic>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24644"/>
            <a:ext cx="8748972" cy="6370975"/>
          </a:xfrm>
          <a:prstGeom prst="rect">
            <a:avLst/>
          </a:prstGeom>
        </p:spPr>
        <p:txBody>
          <a:bodyPr wrap="square">
            <a:spAutoFit/>
          </a:bodyPr>
          <a:lstStyle/>
          <a:p>
            <a:pPr algn="just"/>
            <a:r>
              <a:rPr lang="ru-RU" sz="2400" dirty="0" smtClean="0">
                <a:latin typeface="Times New Roman" pitchFamily="18" charset="0"/>
                <a:cs typeface="Times New Roman" pitchFamily="18" charset="0"/>
              </a:rPr>
              <a:t>	</a:t>
            </a:r>
            <a:r>
              <a:rPr lang="ru-RU" sz="2400" b="1" dirty="0" smtClean="0">
                <a:solidFill>
                  <a:schemeClr val="tx2"/>
                </a:solidFill>
                <a:latin typeface="Times New Roman" pitchFamily="18" charset="0"/>
                <a:cs typeface="Times New Roman" pitchFamily="18" charset="0"/>
              </a:rPr>
              <a:t>Целевой инструктаж</a:t>
            </a:r>
            <a:r>
              <a:rPr lang="ru-RU" sz="2400" b="1" dirty="0" smtClean="0">
                <a:latin typeface="Times New Roman" pitchFamily="18" charset="0"/>
                <a:cs typeface="Times New Roman" pitchFamily="18" charset="0"/>
              </a:rPr>
              <a:t> по охране труда проводится в объеме требований охраны труда, предъявляемых к </a:t>
            </a:r>
            <a:r>
              <a:rPr lang="ru-RU" sz="2400" b="1" dirty="0" smtClean="0">
                <a:solidFill>
                  <a:schemeClr val="tx2">
                    <a:lumMod val="75000"/>
                  </a:schemeClr>
                </a:solidFill>
                <a:latin typeface="Times New Roman" pitchFamily="18" charset="0"/>
                <a:cs typeface="Times New Roman" pitchFamily="18" charset="0"/>
              </a:rPr>
              <a:t>запланированным работам (мероприятиям), </a:t>
            </a:r>
            <a:r>
              <a:rPr lang="ru-RU" sz="2400" b="1" dirty="0" smtClean="0">
                <a:latin typeface="Times New Roman" pitchFamily="18" charset="0"/>
                <a:cs typeface="Times New Roman" pitchFamily="18" charset="0"/>
              </a:rPr>
              <a:t>указанных в локальном нормативном акте работодателя, и содержит вопросы </a:t>
            </a:r>
            <a:r>
              <a:rPr lang="ru-RU" sz="2400" b="1" dirty="0" smtClean="0">
                <a:solidFill>
                  <a:schemeClr val="tx2">
                    <a:lumMod val="75000"/>
                  </a:schemeClr>
                </a:solidFill>
                <a:latin typeface="Times New Roman" pitchFamily="18" charset="0"/>
                <a:cs typeface="Times New Roman" pitchFamily="18" charset="0"/>
              </a:rPr>
              <a:t>оказания первой помощи </a:t>
            </a:r>
            <a:r>
              <a:rPr lang="ru-RU" sz="2400" b="1" dirty="0" smtClean="0">
                <a:latin typeface="Times New Roman" pitchFamily="18" charset="0"/>
                <a:cs typeface="Times New Roman" pitchFamily="18" charset="0"/>
              </a:rPr>
              <a:t>пострадавшим, при этом объем вопросов оказания первой помощи определяет работодатель или лицо, проводящее такой инструктаж по охране труда. </a:t>
            </a:r>
          </a:p>
          <a:p>
            <a:pPr algn="just"/>
            <a:r>
              <a:rPr lang="ru-RU" sz="2400" b="1" dirty="0" smtClean="0">
                <a:latin typeface="Times New Roman" pitchFamily="18" charset="0"/>
                <a:cs typeface="Times New Roman" pitchFamily="18" charset="0"/>
              </a:rPr>
              <a:t>	Необходимость проведения целевого инструктажа по охране труда перед началом периодически повторяющихся работ </a:t>
            </a:r>
            <a:r>
              <a:rPr lang="ru-RU" sz="2400" b="1" dirty="0" smtClean="0">
                <a:solidFill>
                  <a:schemeClr val="tx2">
                    <a:lumMod val="75000"/>
                  </a:schemeClr>
                </a:solidFill>
                <a:latin typeface="Times New Roman" pitchFamily="18" charset="0"/>
                <a:cs typeface="Times New Roman" pitchFamily="18" charset="0"/>
              </a:rPr>
              <a:t>повышенной опасности</a:t>
            </a:r>
            <a:r>
              <a:rPr lang="ru-RU" sz="2400" b="1" dirty="0" smtClean="0">
                <a:latin typeface="Times New Roman" pitchFamily="18" charset="0"/>
                <a:cs typeface="Times New Roman" pitchFamily="18" charset="0"/>
              </a:rPr>
              <a:t>, которые являются неотъемлемой частью действующего </a:t>
            </a:r>
            <a:r>
              <a:rPr lang="ru-RU" sz="2400" b="1" dirty="0" smtClean="0">
                <a:solidFill>
                  <a:schemeClr val="tx2">
                    <a:lumMod val="75000"/>
                  </a:schemeClr>
                </a:solidFill>
                <a:latin typeface="Times New Roman" pitchFamily="18" charset="0"/>
                <a:cs typeface="Times New Roman" pitchFamily="18" charset="0"/>
              </a:rPr>
              <a:t>технологического процесса, </a:t>
            </a:r>
            <a:r>
              <a:rPr lang="ru-RU" sz="2400" b="1" dirty="0" smtClean="0">
                <a:latin typeface="Times New Roman" pitchFamily="18" charset="0"/>
                <a:cs typeface="Times New Roman" pitchFamily="18" charset="0"/>
              </a:rPr>
              <a:t>характеризуются постоянством места, условий и характера работ, применением средств коллективной защиты, определенным и постоянным составом квалифицированных исполнителей, </a:t>
            </a:r>
            <a:r>
              <a:rPr lang="ru-RU" sz="2400" b="1" dirty="0" smtClean="0">
                <a:solidFill>
                  <a:schemeClr val="tx2">
                    <a:lumMod val="75000"/>
                  </a:schemeClr>
                </a:solidFill>
                <a:latin typeface="Times New Roman" pitchFamily="18" charset="0"/>
                <a:cs typeface="Times New Roman" pitchFamily="18" charset="0"/>
              </a:rPr>
              <a:t>определяется</a:t>
            </a:r>
            <a:r>
              <a:rPr lang="ru-RU" sz="2400" b="1" dirty="0" smtClean="0">
                <a:latin typeface="Times New Roman" pitchFamily="18" charset="0"/>
                <a:cs typeface="Times New Roman" pitchFamily="18" charset="0"/>
              </a:rPr>
              <a:t> работодателем</a:t>
            </a:r>
            <a:r>
              <a:rPr lang="ru-RU"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48972" cy="6124754"/>
          </a:xfrm>
          <a:prstGeom prst="rect">
            <a:avLst/>
          </a:prstGeom>
        </p:spPr>
        <p:txBody>
          <a:bodyPr wrap="square">
            <a:spAutoFit/>
          </a:bodyPr>
          <a:lstStyle/>
          <a:p>
            <a:pPr algn="just"/>
            <a:r>
              <a:rPr lang="ru-RU" sz="2800" dirty="0" smtClean="0">
                <a:latin typeface="Times New Roman" pitchFamily="18" charset="0"/>
                <a:cs typeface="Times New Roman" pitchFamily="18" charset="0"/>
              </a:rPr>
              <a:t>	</a:t>
            </a:r>
            <a:r>
              <a:rPr lang="ru-RU" sz="2800" b="1" dirty="0" smtClean="0">
                <a:latin typeface="Times New Roman" pitchFamily="18" charset="0"/>
                <a:cs typeface="Times New Roman" pitchFamily="18" charset="0"/>
              </a:rPr>
              <a:t>Инструктаж по охране труда </a:t>
            </a:r>
            <a:r>
              <a:rPr lang="ru-RU" sz="2800" b="1" dirty="0" smtClean="0">
                <a:solidFill>
                  <a:schemeClr val="tx2">
                    <a:lumMod val="75000"/>
                  </a:schemeClr>
                </a:solidFill>
                <a:latin typeface="Times New Roman" pitchFamily="18" charset="0"/>
                <a:cs typeface="Times New Roman" pitchFamily="18" charset="0"/>
              </a:rPr>
              <a:t>на рабочем месте </a:t>
            </a:r>
            <a:r>
              <a:rPr lang="ru-RU" sz="2800" b="1" dirty="0" smtClean="0">
                <a:latin typeface="Times New Roman" pitchFamily="18" charset="0"/>
                <a:cs typeface="Times New Roman" pitchFamily="18" charset="0"/>
              </a:rPr>
              <a:t>проводится н</a:t>
            </a:r>
            <a:r>
              <a:rPr lang="ru-RU" sz="2800" b="1" dirty="0" smtClean="0">
                <a:solidFill>
                  <a:schemeClr val="tx2">
                    <a:lumMod val="75000"/>
                  </a:schemeClr>
                </a:solidFill>
                <a:latin typeface="Times New Roman" pitchFamily="18" charset="0"/>
                <a:cs typeface="Times New Roman" pitchFamily="18" charset="0"/>
              </a:rPr>
              <a:t>епосредственным руководителем работника.</a:t>
            </a:r>
            <a:r>
              <a:rPr lang="ru-RU" sz="2800" b="1" dirty="0" smtClean="0">
                <a:latin typeface="Times New Roman" pitchFamily="18" charset="0"/>
                <a:cs typeface="Times New Roman" pitchFamily="18" charset="0"/>
              </a:rPr>
              <a:t> </a:t>
            </a:r>
          </a:p>
          <a:p>
            <a:pPr algn="just"/>
            <a:r>
              <a:rPr lang="ru-RU" sz="2800" b="1" dirty="0" smtClean="0">
                <a:latin typeface="Times New Roman" pitchFamily="18" charset="0"/>
                <a:cs typeface="Times New Roman" pitchFamily="18" charset="0"/>
              </a:rPr>
              <a:t>	</a:t>
            </a:r>
            <a:r>
              <a:rPr lang="ru-RU" sz="2800" b="1" dirty="0" smtClean="0">
                <a:solidFill>
                  <a:schemeClr val="accent2">
                    <a:lumMod val="75000"/>
                  </a:schemeClr>
                </a:solidFill>
                <a:latin typeface="Times New Roman" pitchFamily="18" charset="0"/>
                <a:cs typeface="Times New Roman" pitchFamily="18" charset="0"/>
              </a:rPr>
              <a:t>Целевой инструктаж </a:t>
            </a:r>
            <a:r>
              <a:rPr lang="ru-RU" sz="2800" b="1" dirty="0" smtClean="0">
                <a:latin typeface="Times New Roman" pitchFamily="18" charset="0"/>
                <a:cs typeface="Times New Roman" pitchFamily="18" charset="0"/>
              </a:rPr>
              <a:t>по охране труда проводится </a:t>
            </a:r>
            <a:r>
              <a:rPr lang="ru-RU" sz="2800" b="1" dirty="0" smtClean="0">
                <a:solidFill>
                  <a:schemeClr val="accent2">
                    <a:lumMod val="75000"/>
                  </a:schemeClr>
                </a:solidFill>
                <a:latin typeface="Times New Roman" pitchFamily="18" charset="0"/>
                <a:cs typeface="Times New Roman" pitchFamily="18" charset="0"/>
              </a:rPr>
              <a:t>непосредственным руководителем работ. 	</a:t>
            </a:r>
            <a:r>
              <a:rPr lang="ru-RU" sz="2800" b="1" dirty="0" smtClean="0">
                <a:latin typeface="Times New Roman" pitchFamily="18" charset="0"/>
                <a:cs typeface="Times New Roman" pitchFamily="18" charset="0"/>
              </a:rPr>
              <a:t>Инструктаж по охране труда на рабочем месте и целевой инструктаж по охране труда должны учитывать условия труда работника, воздействующие на </a:t>
            </a:r>
            <a:r>
              <a:rPr lang="ru-RU" sz="2800" b="1" dirty="0" smtClean="0">
                <a:solidFill>
                  <a:srgbClr val="0070C0"/>
                </a:solidFill>
                <a:latin typeface="Times New Roman" pitchFamily="18" charset="0"/>
                <a:cs typeface="Times New Roman" pitchFamily="18" charset="0"/>
              </a:rPr>
              <a:t>него вредные и (или) опасные производственные факторы,</a:t>
            </a:r>
            <a:r>
              <a:rPr lang="ru-RU" sz="2800" b="1" dirty="0" smtClean="0">
                <a:latin typeface="Times New Roman" pitchFamily="18" charset="0"/>
                <a:cs typeface="Times New Roman" pitchFamily="18" charset="0"/>
              </a:rPr>
              <a:t> источники опасности, установленные по результатам </a:t>
            </a:r>
            <a:r>
              <a:rPr lang="ru-RU" sz="2800" b="1" dirty="0" smtClean="0">
                <a:solidFill>
                  <a:srgbClr val="0070C0"/>
                </a:solidFill>
                <a:latin typeface="Times New Roman" pitchFamily="18" charset="0"/>
                <a:cs typeface="Times New Roman" pitchFamily="18" charset="0"/>
              </a:rPr>
              <a:t>специальной оценки условий труда</a:t>
            </a:r>
            <a:r>
              <a:rPr lang="ru-RU" sz="2800" b="1" dirty="0" smtClean="0">
                <a:latin typeface="Times New Roman" pitchFamily="18" charset="0"/>
                <a:cs typeface="Times New Roman" pitchFamily="18" charset="0"/>
              </a:rPr>
              <a:t> и </a:t>
            </a:r>
            <a:r>
              <a:rPr lang="ru-RU" sz="2800" b="1" dirty="0" smtClean="0">
                <a:solidFill>
                  <a:srgbClr val="0070C0"/>
                </a:solidFill>
                <a:latin typeface="Times New Roman" pitchFamily="18" charset="0"/>
                <a:cs typeface="Times New Roman" pitchFamily="18" charset="0"/>
              </a:rPr>
              <a:t>оценки профессиональных рисков</a:t>
            </a:r>
            <a:r>
              <a:rPr lang="ru-RU" sz="2800" b="1" dirty="0" smtClean="0">
                <a:latin typeface="Times New Roman" pitchFamily="18" charset="0"/>
                <a:cs typeface="Times New Roman" pitchFamily="18" charset="0"/>
              </a:rPr>
              <a:t>.</a:t>
            </a:r>
          </a:p>
          <a:p>
            <a:pPr algn="just"/>
            <a:r>
              <a:rPr lang="ru-RU" sz="2800" b="1" dirty="0" smtClean="0">
                <a:latin typeface="Times New Roman" pitchFamily="18" charset="0"/>
                <a:cs typeface="Times New Roman" pitchFamily="18" charset="0"/>
              </a:rPr>
              <a:t>	Инструктаж по охране труда заканчивается проверкой знания требований охраны труда.</a:t>
            </a:r>
            <a:endParaRPr lang="ru-RU" sz="2800" b="1" dirty="0">
              <a:latin typeface="Times New Roman" pitchFamily="18" charset="0"/>
              <a:cs typeface="Times New Roman" pitchFamily="18" charset="0"/>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9532" y="296652"/>
            <a:ext cx="8568952" cy="5632311"/>
          </a:xfrm>
          <a:prstGeom prst="rect">
            <a:avLst/>
          </a:prstGeom>
        </p:spPr>
        <p:txBody>
          <a:bodyPr wrap="square">
            <a:spAutoFit/>
          </a:bodyPr>
          <a:lstStyle/>
          <a:p>
            <a:pPr algn="ctr">
              <a:defRPr/>
            </a:pPr>
            <a:r>
              <a:rPr lang="ru-RU" sz="2400" dirty="0" smtClean="0">
                <a:solidFill>
                  <a:schemeClr val="accent6"/>
                </a:solidFill>
                <a:latin typeface="Arial Black" panose="020B0A04020102020204" pitchFamily="34" charset="0"/>
              </a:rPr>
              <a:t>Где регистрировать проведение инструктажей по охране труда на рабочем месте по правилам обучения № 2464</a:t>
            </a:r>
            <a:r>
              <a:rPr lang="ru-RU" dirty="0" smtClean="0">
                <a:solidFill>
                  <a:schemeClr val="accent6"/>
                </a:solidFill>
                <a:latin typeface="Arial Black" panose="020B0A04020102020204" pitchFamily="34" charset="0"/>
              </a:rPr>
              <a:t/>
            </a:r>
            <a:br>
              <a:rPr lang="ru-RU" dirty="0" smtClean="0">
                <a:solidFill>
                  <a:schemeClr val="accent6"/>
                </a:solidFill>
                <a:latin typeface="Arial Black" panose="020B0A04020102020204" pitchFamily="34" charset="0"/>
              </a:rPr>
            </a:br>
            <a:r>
              <a:rPr lang="ru-RU" sz="2400" i="1" dirty="0" smtClean="0">
                <a:latin typeface="Arial Black" panose="020B0A04020102020204" pitchFamily="34" charset="0"/>
              </a:rPr>
              <a:t>Форма документа законодательно не установлена.</a:t>
            </a:r>
            <a:br>
              <a:rPr lang="ru-RU" sz="2400" i="1" dirty="0" smtClean="0">
                <a:latin typeface="Arial Black" panose="020B0A04020102020204" pitchFamily="34" charset="0"/>
              </a:rPr>
            </a:br>
            <a:r>
              <a:rPr lang="ru-RU" sz="2400" i="1" dirty="0" smtClean="0">
                <a:latin typeface="Arial Black" panose="020B0A04020102020204" pitchFamily="34" charset="0"/>
              </a:rPr>
              <a:t>      </a:t>
            </a:r>
            <a:r>
              <a:rPr lang="ru-RU" sz="2400" dirty="0" smtClean="0">
                <a:latin typeface="Arial Black" panose="020B0A04020102020204" pitchFamily="34" charset="0"/>
              </a:rPr>
              <a:t>Работодатель сам определяет в каком формате регистрировать инструктажи по охране труда на рабочем месте, например в журнале или личной книжке работника </a:t>
            </a:r>
          </a:p>
          <a:p>
            <a:pPr algn="ctr">
              <a:defRPr/>
            </a:pPr>
            <a:r>
              <a:rPr lang="ru-RU" sz="2400" b="1" dirty="0" smtClean="0">
                <a:latin typeface="Arial Black" panose="020B0A04020102020204" pitchFamily="34" charset="0"/>
              </a:rPr>
              <a:t>(</a:t>
            </a:r>
            <a:r>
              <a:rPr lang="ru-RU" sz="2400" b="1" i="1" dirty="0" smtClean="0">
                <a:latin typeface="Times New Roman" panose="02020603050405020304" pitchFamily="18" charset="0"/>
                <a:cs typeface="Times New Roman" panose="02020603050405020304" pitchFamily="18" charset="0"/>
              </a:rPr>
              <a:t>п. 3 Письма Минтруда от</a:t>
            </a:r>
            <a:br>
              <a:rPr lang="ru-RU" sz="2400" b="1" i="1" dirty="0" smtClean="0">
                <a:latin typeface="Times New Roman" panose="02020603050405020304" pitchFamily="18" charset="0"/>
                <a:cs typeface="Times New Roman" panose="02020603050405020304" pitchFamily="18" charset="0"/>
              </a:rPr>
            </a:br>
            <a:r>
              <a:rPr lang="ru-RU" sz="2400" b="1" i="1" dirty="0" smtClean="0">
                <a:latin typeface="Times New Roman" panose="02020603050405020304" pitchFamily="18" charset="0"/>
                <a:cs typeface="Times New Roman" panose="02020603050405020304" pitchFamily="18" charset="0"/>
              </a:rPr>
              <a:t>30.05.2022 № 15-2/В-1677</a:t>
            </a:r>
            <a:r>
              <a:rPr lang="ru-RU" sz="2400" b="1" dirty="0" smtClean="0">
                <a:latin typeface="Arial Black" panose="020B0A04020102020204" pitchFamily="34" charset="0"/>
              </a:rPr>
              <a:t>). </a:t>
            </a:r>
          </a:p>
          <a:p>
            <a:pPr algn="ctr">
              <a:defRPr/>
            </a:pPr>
            <a:r>
              <a:rPr lang="ru-RU" sz="2400" dirty="0" smtClean="0">
                <a:latin typeface="Arial Black" panose="020B0A04020102020204" pitchFamily="34" charset="0"/>
              </a:rPr>
              <a:t>При этом есть требование к информации, которую указывают при регистрации инструктажей </a:t>
            </a:r>
            <a:r>
              <a:rPr lang="ru-RU" sz="2400" b="1" i="1" dirty="0" smtClean="0">
                <a:latin typeface="Times New Roman" panose="02020603050405020304" pitchFamily="18" charset="0"/>
                <a:cs typeface="Times New Roman" panose="02020603050405020304" pitchFamily="18" charset="0"/>
              </a:rPr>
              <a:t>(п. 87 </a:t>
            </a:r>
            <a:r>
              <a:rPr lang="ru-RU" altLang="ru-RU" sz="2400" i="1" dirty="0" smtClean="0">
                <a:latin typeface="Times New Roman" panose="02020603050405020304" pitchFamily="18" charset="0"/>
                <a:cs typeface="Times New Roman" panose="02020603050405020304" pitchFamily="18" charset="0"/>
              </a:rPr>
              <a:t> </a:t>
            </a:r>
            <a:r>
              <a:rPr lang="ru-RU" altLang="ru-RU" sz="2400" b="1" i="1" dirty="0" smtClean="0">
                <a:latin typeface="Times New Roman" panose="02020603050405020304" pitchFamily="18" charset="0"/>
                <a:cs typeface="Times New Roman" panose="02020603050405020304" pitchFamily="18" charset="0"/>
              </a:rPr>
              <a:t>Порядка обучения № 2464). </a:t>
            </a:r>
            <a:r>
              <a:rPr lang="ru-RU" sz="2400" dirty="0" smtClean="0">
                <a:latin typeface="Arial Black" panose="020B0A04020102020204" pitchFamily="34" charset="0"/>
              </a:rPr>
              <a:t/>
            </a:r>
            <a:br>
              <a:rPr lang="ru-RU" sz="2400" dirty="0" smtClean="0">
                <a:latin typeface="Arial Black" panose="020B0A04020102020204" pitchFamily="34" charset="0"/>
              </a:rPr>
            </a:br>
            <a:endParaRPr lang="ru-RU" sz="2400" dirty="0">
              <a:latin typeface="Arial Black" panose="020B0A04020102020204" pitchFamily="34" charset="0"/>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0"/>
            <a:ext cx="8748972" cy="6863417"/>
          </a:xfrm>
          <a:prstGeom prst="rect">
            <a:avLst/>
          </a:prstGeom>
        </p:spPr>
        <p:txBody>
          <a:bodyPr wrap="square">
            <a:spAutoFit/>
          </a:bodyPr>
          <a:lstStyle/>
          <a:p>
            <a:pPr>
              <a:defRPr/>
            </a:pPr>
            <a:r>
              <a:rPr lang="ru-RU" sz="2200" dirty="0" smtClean="0">
                <a:solidFill>
                  <a:schemeClr val="accent2"/>
                </a:solidFill>
                <a:latin typeface="Arial Black" panose="020B0A04020102020204" pitchFamily="34" charset="0"/>
              </a:rPr>
              <a:t>Включаются в документ:</a:t>
            </a:r>
            <a:r>
              <a:rPr lang="ru-RU" sz="2200" dirty="0" smtClean="0">
                <a:latin typeface="Arial Black" panose="020B0A04020102020204" pitchFamily="34" charset="0"/>
              </a:rPr>
              <a:t/>
            </a:r>
            <a:br>
              <a:rPr lang="ru-RU" sz="2200" dirty="0" smtClean="0">
                <a:latin typeface="Arial Black" panose="020B0A04020102020204" pitchFamily="34" charset="0"/>
              </a:rPr>
            </a:br>
            <a:r>
              <a:rPr lang="ru-RU" sz="2200" dirty="0" smtClean="0">
                <a:latin typeface="Arial Black" panose="020B0A04020102020204" pitchFamily="34" charset="0"/>
              </a:rPr>
              <a:t>- дата проведения инструктажа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Ф.И.О. работника, прошедшего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профессия (должность) работника, прошедшего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число, месяц, год рождения работника, прошедшего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вид инструктажа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причина проведения внепланового или целевого инструктажа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Ф.И.О., профессию (должность) работника, проводившего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наименование локального акта (локальных актов), в объеме требований которого проведен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подпись работника, проводившего инструктаж по охране труда;</a:t>
            </a:r>
            <a:br>
              <a:rPr lang="ru-RU" sz="2200" dirty="0" smtClean="0">
                <a:latin typeface="Arial Black" panose="020B0A04020102020204" pitchFamily="34" charset="0"/>
              </a:rPr>
            </a:br>
            <a:r>
              <a:rPr lang="ru-RU" sz="2200" dirty="0" smtClean="0">
                <a:latin typeface="Arial Black" panose="020B0A04020102020204" pitchFamily="34" charset="0"/>
              </a:rPr>
              <a:t>- подпись работника, прошедшего инструктаж по охране труда.</a:t>
            </a:r>
            <a:endParaRPr lang="ru-RU" sz="2200" dirty="0">
              <a:latin typeface="Arial Black" panose="020B0A04020102020204" pitchFamily="34" charset="0"/>
            </a:endParaRPr>
          </a:p>
        </p:txBody>
      </p:sp>
    </p:spTree>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nvGraphicFramePr>
        <p:xfrm>
          <a:off x="82550" y="581025"/>
          <a:ext cx="8980488" cy="5695950"/>
        </p:xfrm>
        <a:graphic>
          <a:graphicData uri="http://schemas.openxmlformats.org/presentationml/2006/ole">
            <p:oleObj spid="_x0000_s573442" name="Документ" r:id="rId3" imgW="8980348" imgH="5695656" progId="Word.Document.12">
              <p:link updateAutomatic="1"/>
            </p:oleObj>
          </a:graphicData>
        </a:graphic>
      </p:graphicFrame>
    </p:spTree>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7524" y="260648"/>
            <a:ext cx="8640960" cy="6124754"/>
          </a:xfrm>
          <a:prstGeom prst="rect">
            <a:avLst/>
          </a:prstGeom>
        </p:spPr>
        <p:txBody>
          <a:bodyPr wrap="square">
            <a:spAutoFit/>
          </a:bodyPr>
          <a:lstStyle/>
          <a:p>
            <a:pPr algn="ctr"/>
            <a:r>
              <a:rPr lang="ru-RU" sz="2800" b="1" dirty="0" smtClean="0">
                <a:latin typeface="Times New Roman" pitchFamily="18" charset="0"/>
                <a:cs typeface="Times New Roman" pitchFamily="18" charset="0"/>
              </a:rPr>
              <a:t>По новым Правилам 2464 работников инструктируют </a:t>
            </a:r>
            <a:r>
              <a:rPr lang="ru-RU" sz="2800" b="1" u="sng" dirty="0" smtClean="0">
                <a:solidFill>
                  <a:schemeClr val="tx2">
                    <a:lumMod val="75000"/>
                  </a:schemeClr>
                </a:solidFill>
                <a:latin typeface="Times New Roman" pitchFamily="18" charset="0"/>
                <a:cs typeface="Times New Roman" pitchFamily="18" charset="0"/>
              </a:rPr>
              <a:t>непосредственные руководители</a:t>
            </a:r>
            <a:r>
              <a:rPr lang="ru-RU" sz="2800" b="1" dirty="0" smtClean="0">
                <a:latin typeface="Times New Roman" pitchFamily="18" charset="0"/>
                <a:cs typeface="Times New Roman" pitchFamily="18" charset="0"/>
              </a:rPr>
              <a:t>, а не руководители структурных подразделений (</a:t>
            </a:r>
            <a:r>
              <a:rPr lang="ru-RU" sz="2800" b="1" dirty="0" smtClean="0">
                <a:latin typeface="Times New Roman" pitchFamily="18" charset="0"/>
                <a:cs typeface="Times New Roman" pitchFamily="18" charset="0"/>
                <a:hlinkClick r:id="rId2"/>
              </a:rPr>
              <a:t>п. 22</a:t>
            </a:r>
            <a:r>
              <a:rPr lang="ru-RU" sz="2800" b="1" dirty="0" smtClean="0">
                <a:latin typeface="Times New Roman" pitchFamily="18" charset="0"/>
                <a:cs typeface="Times New Roman" pitchFamily="18" charset="0"/>
              </a:rPr>
              <a:t> Правил 2464). </a:t>
            </a:r>
          </a:p>
          <a:p>
            <a:pPr algn="ctr"/>
            <a:r>
              <a:rPr lang="ru-RU" sz="2800" b="1" dirty="0" smtClean="0">
                <a:solidFill>
                  <a:schemeClr val="tx2"/>
                </a:solidFill>
                <a:latin typeface="Times New Roman" pitchFamily="18" charset="0"/>
                <a:cs typeface="Times New Roman" pitchFamily="18" charset="0"/>
              </a:rPr>
              <a:t>Ответственных за инструктажи</a:t>
            </a:r>
            <a:r>
              <a:rPr lang="ru-RU" sz="2800" b="1" dirty="0" smtClean="0">
                <a:latin typeface="Times New Roman" pitchFamily="18" charset="0"/>
                <a:cs typeface="Times New Roman" pitchFamily="18" charset="0"/>
              </a:rPr>
              <a:t> после обучения в учебном центре, назначают приказом. </a:t>
            </a:r>
          </a:p>
          <a:p>
            <a:pPr algn="ctr"/>
            <a:r>
              <a:rPr lang="ru-RU" sz="2800" b="1" dirty="0" smtClean="0">
                <a:latin typeface="Times New Roman" pitchFamily="18" charset="0"/>
                <a:cs typeface="Times New Roman" pitchFamily="18" charset="0"/>
              </a:rPr>
              <a:t>В локальном акте укажите, по каким правилам или инструкциям, когда, кому и с какой </a:t>
            </a:r>
            <a:r>
              <a:rPr lang="ru-RU" sz="2800" b="1" dirty="0" smtClean="0">
                <a:solidFill>
                  <a:schemeClr val="tx2"/>
                </a:solidFill>
                <a:latin typeface="Times New Roman" pitchFamily="18" charset="0"/>
                <a:cs typeface="Times New Roman" pitchFamily="18" charset="0"/>
              </a:rPr>
              <a:t>периодичностью проводить инструктаж</a:t>
            </a:r>
            <a:r>
              <a:rPr lang="ru-RU" sz="2800" b="1" dirty="0" smtClean="0">
                <a:latin typeface="Times New Roman" pitchFamily="18" charset="0"/>
                <a:cs typeface="Times New Roman" pitchFamily="18" charset="0"/>
              </a:rPr>
              <a:t>. </a:t>
            </a:r>
          </a:p>
          <a:p>
            <a:pPr algn="ctr"/>
            <a:r>
              <a:rPr lang="ru-RU" sz="2800" b="1" dirty="0" smtClean="0">
                <a:latin typeface="Times New Roman" pitchFamily="18" charset="0"/>
                <a:cs typeface="Times New Roman" pitchFamily="18" charset="0"/>
              </a:rPr>
              <a:t>Также пропишите обязанность </a:t>
            </a:r>
            <a:r>
              <a:rPr lang="ru-RU" sz="2800" b="1" dirty="0" smtClean="0">
                <a:solidFill>
                  <a:schemeClr val="tx2"/>
                </a:solidFill>
                <a:latin typeface="Times New Roman" pitchFamily="18" charset="0"/>
                <a:cs typeface="Times New Roman" pitchFamily="18" charset="0"/>
              </a:rPr>
              <a:t>регистрировать инструктаж</a:t>
            </a:r>
            <a:r>
              <a:rPr lang="ru-RU" sz="2800" b="1" dirty="0" smtClean="0">
                <a:latin typeface="Times New Roman" pitchFamily="18" charset="0"/>
                <a:cs typeface="Times New Roman" pitchFamily="18" charset="0"/>
              </a:rPr>
              <a:t> по установленной форме. </a:t>
            </a:r>
          </a:p>
          <a:p>
            <a:pPr algn="ctr"/>
            <a:r>
              <a:rPr lang="ru-RU" sz="2800" b="1" dirty="0" smtClean="0">
                <a:latin typeface="Times New Roman" pitchFamily="18" charset="0"/>
                <a:cs typeface="Times New Roman" pitchFamily="18" charset="0"/>
              </a:rPr>
              <a:t>Обязательно </a:t>
            </a:r>
            <a:r>
              <a:rPr lang="ru-RU" sz="2800" b="1" dirty="0" smtClean="0">
                <a:solidFill>
                  <a:schemeClr val="tx2"/>
                </a:solidFill>
                <a:latin typeface="Times New Roman" pitchFamily="18" charset="0"/>
                <a:cs typeface="Times New Roman" pitchFamily="18" charset="0"/>
              </a:rPr>
              <a:t>назначьте лиц</a:t>
            </a:r>
            <a:r>
              <a:rPr lang="ru-RU" sz="2800" b="1" dirty="0" smtClean="0">
                <a:latin typeface="Times New Roman" pitchFamily="18" charset="0"/>
                <a:cs typeface="Times New Roman" pitchFamily="18" charset="0"/>
              </a:rPr>
              <a:t>, которые будут замещать ответственного на период отпуска или болезни.</a:t>
            </a:r>
            <a:endParaRPr lang="ru-RU" sz="2800" b="1" dirty="0">
              <a:latin typeface="Times New Roman" pitchFamily="18" charset="0"/>
              <a:cs typeface="Times New Roman" pitchFamily="18" charset="0"/>
            </a:endParaRPr>
          </a:p>
        </p:txBody>
      </p:sp>
    </p:spTree>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9532" y="0"/>
            <a:ext cx="7992888" cy="2554545"/>
          </a:xfrm>
          <a:prstGeom prst="rect">
            <a:avLst/>
          </a:prstGeom>
        </p:spPr>
        <p:txBody>
          <a:bodyPr wrap="square">
            <a:spAutoFit/>
          </a:bodyPr>
          <a:lstStyle/>
          <a:p>
            <a:pPr algn="ctr"/>
            <a:r>
              <a:rPr lang="ru-RU" sz="3200" b="1" dirty="0" smtClean="0">
                <a:solidFill>
                  <a:schemeClr val="accent2"/>
                </a:solidFill>
              </a:rPr>
              <a:t>Новые требования к порядку разработки и содержанию правил и инструкций по охране труда</a:t>
            </a:r>
          </a:p>
          <a:p>
            <a:pPr algn="ctr"/>
            <a:endParaRPr lang="ru-RU" sz="3200" b="1" dirty="0" smtClean="0">
              <a:solidFill>
                <a:schemeClr val="accent2"/>
              </a:solidFill>
            </a:endParaRPr>
          </a:p>
          <a:p>
            <a:pPr algn="ctr"/>
            <a:endParaRPr lang="ru-RU" sz="3200" dirty="0">
              <a:solidFill>
                <a:schemeClr val="accent2"/>
              </a:solidFill>
            </a:endParaRPr>
          </a:p>
        </p:txBody>
      </p:sp>
      <p:sp>
        <p:nvSpPr>
          <p:cNvPr id="3" name="Прямоугольник 2"/>
          <p:cNvSpPr/>
          <p:nvPr/>
        </p:nvSpPr>
        <p:spPr>
          <a:xfrm>
            <a:off x="251520" y="1304764"/>
            <a:ext cx="8604956" cy="4616648"/>
          </a:xfrm>
          <a:prstGeom prst="rect">
            <a:avLst/>
          </a:prstGeom>
        </p:spPr>
        <p:txBody>
          <a:bodyPr wrap="square">
            <a:spAutoFit/>
          </a:bodyPr>
          <a:lstStyle/>
          <a:p>
            <a:pPr algn="ctr"/>
            <a:r>
              <a:rPr lang="ru-RU" sz="1800" b="1" dirty="0" smtClean="0"/>
              <a:t>	</a:t>
            </a:r>
          </a:p>
          <a:p>
            <a:pPr algn="ctr"/>
            <a:endParaRPr lang="ru-RU" sz="2400" b="1" dirty="0" smtClean="0"/>
          </a:p>
          <a:p>
            <a:pPr algn="ctr"/>
            <a:r>
              <a:rPr lang="ru-RU" sz="2800" b="1" dirty="0" smtClean="0"/>
              <a:t>Приказ Министерства труда и социальной защиты Российской Федерации от 29.10.2021 № 772н</a:t>
            </a:r>
          </a:p>
          <a:p>
            <a:pPr algn="ctr"/>
            <a:r>
              <a:rPr lang="ru-RU" sz="2800" b="1" dirty="0" smtClean="0"/>
              <a:t> </a:t>
            </a:r>
            <a:r>
              <a:rPr lang="ru-RU" sz="2800" b="1" dirty="0" smtClean="0">
                <a:solidFill>
                  <a:srgbClr val="7030A0"/>
                </a:solidFill>
              </a:rPr>
              <a:t>«Об утверждении основных требований к порядку разработки и содержанию правил и инструкций по охране труда, разрабатываемых работодателем», </a:t>
            </a:r>
          </a:p>
          <a:p>
            <a:pPr algn="ctr"/>
            <a:r>
              <a:rPr lang="ru-RU" sz="2800" b="1" dirty="0" smtClean="0"/>
              <a:t>вступил в силу </a:t>
            </a:r>
          </a:p>
          <a:p>
            <a:pPr algn="ctr"/>
            <a:r>
              <a:rPr lang="ru-RU" sz="2800" b="1" dirty="0" smtClean="0">
                <a:solidFill>
                  <a:schemeClr val="accent2"/>
                </a:solidFill>
              </a:rPr>
              <a:t>с  1 марта 2022 года.</a:t>
            </a:r>
            <a:endParaRPr lang="ru-RU" sz="2800" b="1" dirty="0">
              <a:solidFill>
                <a:schemeClr val="accent2"/>
              </a:solidFill>
            </a:endParaRPr>
          </a:p>
        </p:txBody>
      </p:sp>
      <p:sp>
        <p:nvSpPr>
          <p:cNvPr id="4" name="Прямоугольник 3"/>
          <p:cNvSpPr/>
          <p:nvPr/>
        </p:nvSpPr>
        <p:spPr>
          <a:xfrm>
            <a:off x="251520" y="5301207"/>
            <a:ext cx="8604956" cy="1477328"/>
          </a:xfrm>
          <a:prstGeom prst="rect">
            <a:avLst/>
          </a:prstGeom>
        </p:spPr>
        <p:txBody>
          <a:bodyPr wrap="square">
            <a:spAutoFit/>
          </a:bodyPr>
          <a:lstStyle/>
          <a:p>
            <a:pPr algn="ctr"/>
            <a:r>
              <a:rPr lang="ru-RU" sz="1800" b="1" dirty="0" smtClean="0"/>
              <a:t>		</a:t>
            </a:r>
          </a:p>
          <a:p>
            <a:pPr algn="ctr"/>
            <a:endParaRPr lang="ru-RU" sz="2400" b="1" u="sng" dirty="0" smtClean="0">
              <a:solidFill>
                <a:srgbClr val="FF0000"/>
              </a:solidFill>
            </a:endParaRPr>
          </a:p>
          <a:p>
            <a:pPr algn="ctr"/>
            <a:endParaRPr lang="ru-RU" sz="2400" b="1" u="sng" dirty="0" smtClean="0">
              <a:solidFill>
                <a:srgbClr val="FF0000"/>
              </a:solidFill>
            </a:endParaRPr>
          </a:p>
          <a:p>
            <a:pPr algn="ctr"/>
            <a:r>
              <a:rPr lang="ru-RU" sz="2400" b="1" u="sng" dirty="0" smtClean="0">
                <a:solidFill>
                  <a:srgbClr val="FF0000"/>
                </a:solidFill>
              </a:rPr>
              <a:t>Применяется  1 января 2023 года!</a:t>
            </a:r>
            <a:endParaRPr lang="ru-RU" sz="2400" b="1" dirty="0"/>
          </a:p>
        </p:txBody>
      </p:sp>
    </p:spTree>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3" name="Rectangle 1"/>
          <p:cNvSpPr>
            <a:spLocks noChangeArrowheads="1"/>
          </p:cNvSpPr>
          <p:nvPr/>
        </p:nvSpPr>
        <p:spPr bwMode="auto">
          <a:xfrm>
            <a:off x="0" y="-713666"/>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1"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2800" b="1" dirty="0" smtClean="0">
              <a:solidFill>
                <a:srgbClr val="0070C0"/>
              </a:solidFill>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Согласно приказу № 772н, структура инструкций должна быть одинаковой</a:t>
            </a:r>
            <a:r>
              <a:rPr kumimoji="0" lang="ru-RU" sz="2800" b="1" i="0" u="none" strike="noStrike" cap="none" normalizeH="0" dirty="0" smtClean="0">
                <a:ln>
                  <a:noFill/>
                </a:ln>
                <a:solidFill>
                  <a:srgbClr val="7030A0"/>
                </a:solidFill>
                <a:effectLst/>
                <a:latin typeface="Times New Roman" pitchFamily="18" charset="0"/>
                <a:ea typeface="Times New Roman" pitchFamily="18" charset="0"/>
                <a:cs typeface="Times New Roman" pitchFamily="18" charset="0"/>
              </a:rPr>
              <a:t> и </a:t>
            </a:r>
            <a:r>
              <a:rPr kumimoji="0" lang="ru-RU" sz="2800" b="1" i="0" u="sng" strike="noStrike" cap="none" normalizeH="0" baseline="0" dirty="0" smtClean="0">
                <a:ln>
                  <a:noFill/>
                </a:ln>
                <a:solidFill>
                  <a:srgbClr val="7030A0"/>
                </a:solidFill>
                <a:effectLst/>
                <a:latin typeface="Times New Roman" pitchFamily="18" charset="0"/>
                <a:ea typeface="Times New Roman" pitchFamily="18" charset="0"/>
                <a:cs typeface="Times New Roman" pitchFamily="18" charset="0"/>
              </a:rPr>
              <a:t>состоять из пяти глав:</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a:t>
            </a:r>
            <a:r>
              <a:rPr kumimoji="0" lang="ru-RU" sz="28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Общие требования охраны труда;</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  Требования охраны труда перед началом работы;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 Требования охраны труда во время работы;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 Требования охраны труда в аварийных ситуациях;</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rgbClr val="0070C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1" i="1" u="none" strike="noStrike" cap="none" normalizeH="0" baseline="0" dirty="0" smtClean="0">
                <a:ln>
                  <a:noFill/>
                </a:ln>
                <a:solidFill>
                  <a:srgbClr val="0070C0"/>
                </a:solidFill>
                <a:effectLst/>
                <a:latin typeface="Times New Roman" pitchFamily="18" charset="0"/>
                <a:ea typeface="Times New Roman" pitchFamily="18" charset="0"/>
                <a:cs typeface="Times New Roman" pitchFamily="18" charset="0"/>
              </a:rPr>
              <a:t> ▪ Требования охраны труда по окончании работы.</a:t>
            </a:r>
            <a:endParaRPr kumimoji="0" lang="ru-RU" sz="2800" b="1" i="1" u="none" strike="noStrike" cap="none" normalizeH="0" baseline="0" dirty="0" smtClean="0">
              <a:ln>
                <a:noFill/>
              </a:ln>
              <a:solidFill>
                <a:srgbClr val="0070C0"/>
              </a:solidFill>
              <a:effectLst/>
              <a:latin typeface="Times New Roman" pitchFamily="18" charset="0"/>
              <a:cs typeface="Times New Roman" pitchFamily="18" charset="0"/>
            </a:endParaRPr>
          </a:p>
        </p:txBody>
      </p:sp>
    </p:spTree>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0"/>
            <a:ext cx="8820980" cy="6709529"/>
          </a:xfrm>
          <a:prstGeom prst="rect">
            <a:avLst/>
          </a:prstGeom>
        </p:spPr>
        <p:txBody>
          <a:bodyPr wrap="square">
            <a:spAutoFit/>
          </a:bodyPr>
          <a:lstStyle/>
          <a:p>
            <a:pPr lvl="0" algn="ctr"/>
            <a:r>
              <a:rPr lang="ru-RU" sz="2800" b="1" i="1" dirty="0" smtClean="0">
                <a:solidFill>
                  <a:schemeClr val="accent6"/>
                </a:solidFill>
                <a:latin typeface="Calibri" pitchFamily="34" charset="0"/>
                <a:ea typeface="Times New Roman" pitchFamily="18" charset="0"/>
                <a:cs typeface="Times New Roman" pitchFamily="18" charset="0"/>
              </a:rPr>
              <a:t>В раздел «В раздел Общие требования охраны труда» необходимо отражать:</a:t>
            </a:r>
            <a:endParaRPr lang="ru-RU" sz="2800" b="1" dirty="0" smtClean="0">
              <a:solidFill>
                <a:schemeClr val="accent6"/>
              </a:solidFill>
              <a:latin typeface="Arial" pitchFamily="34" charset="0"/>
              <a:cs typeface="Arial" pitchFamily="34" charset="0"/>
            </a:endParaRPr>
          </a:p>
          <a:p>
            <a:pPr lvl="0" algn="just" eaLnBrk="0" hangingPunct="0"/>
            <a:r>
              <a:rPr lang="ru-RU" sz="2200" b="1" dirty="0" smtClean="0">
                <a:solidFill>
                  <a:srgbClr val="000000"/>
                </a:solidFill>
                <a:latin typeface="Calibri" pitchFamily="34" charset="0"/>
                <a:ea typeface="Times New Roman" pitchFamily="18" charset="0"/>
                <a:cs typeface="Times New Roman" pitchFamily="18" charset="0"/>
              </a:rPr>
              <a:t>а) указания о необходимости соблюдения правил внутреннего трудового распорядка;</a:t>
            </a:r>
            <a:endParaRPr lang="ru-RU" sz="2200" b="1" dirty="0" smtClean="0">
              <a:latin typeface="Arial" pitchFamily="34" charset="0"/>
              <a:cs typeface="Arial" pitchFamily="34" charset="0"/>
            </a:endParaRPr>
          </a:p>
          <a:p>
            <a:pPr lvl="0" algn="just" eaLnBrk="0" hangingPunct="0"/>
            <a:r>
              <a:rPr lang="ru-RU" sz="2200" b="1" dirty="0" smtClean="0">
                <a:solidFill>
                  <a:srgbClr val="7030A0"/>
                </a:solidFill>
                <a:latin typeface="Calibri" pitchFamily="34" charset="0"/>
                <a:ea typeface="Times New Roman" pitchFamily="18" charset="0"/>
                <a:cs typeface="Times New Roman" pitchFamily="18" charset="0"/>
              </a:rPr>
              <a:t>б) требования по выполнению режима рабочего времени и времени отдыха при выполнении соответствующих работ;</a:t>
            </a:r>
            <a:endParaRPr lang="ru-RU" sz="2200" b="1" dirty="0" smtClean="0">
              <a:latin typeface="Arial" pitchFamily="34" charset="0"/>
              <a:cs typeface="Arial" pitchFamily="34" charset="0"/>
            </a:endParaRPr>
          </a:p>
          <a:p>
            <a:pPr lvl="0" algn="just" eaLnBrk="0" hangingPunct="0"/>
            <a:r>
              <a:rPr lang="ru-RU" sz="2200" b="1" dirty="0" smtClean="0">
                <a:solidFill>
                  <a:srgbClr val="0070C0"/>
                </a:solidFill>
                <a:latin typeface="Calibri" pitchFamily="34" charset="0"/>
                <a:ea typeface="Times New Roman" pitchFamily="18" charset="0"/>
                <a:cs typeface="Times New Roman" pitchFamily="18" charset="0"/>
              </a:rPr>
              <a:t>в) перечень вредных и (или) опасных производственных факторов, которые могут воздействовать на работника в процессе работы, а также перечень профессиональных рисков и опасностей</a:t>
            </a:r>
            <a:endParaRPr lang="ru-RU" sz="2200" b="1" dirty="0" smtClean="0">
              <a:latin typeface="Arial" pitchFamily="34" charset="0"/>
              <a:cs typeface="Arial" pitchFamily="34" charset="0"/>
            </a:endParaRPr>
          </a:p>
          <a:p>
            <a:pPr lvl="0" algn="just" eaLnBrk="0" hangingPunct="0"/>
            <a:r>
              <a:rPr lang="ru-RU" sz="2200" b="1" dirty="0" smtClean="0">
                <a:solidFill>
                  <a:srgbClr val="000000"/>
                </a:solidFill>
                <a:latin typeface="Calibri" pitchFamily="34" charset="0"/>
                <a:ea typeface="Times New Roman" pitchFamily="18" charset="0"/>
                <a:cs typeface="Times New Roman" pitchFamily="18" charset="0"/>
              </a:rPr>
              <a:t>г) перечень специальной одежды, специальной обуви и других средств индивидуальной защиты, выдаваемых работникам в соответствии с установленными государственными нормативными требованиями охраны труда или ссылку на локальный нормативный акт;</a:t>
            </a:r>
            <a:endParaRPr lang="ru-RU" sz="2200" b="1" dirty="0" smtClean="0">
              <a:solidFill>
                <a:srgbClr val="7030A0"/>
              </a:solidFill>
              <a:latin typeface="Arial" pitchFamily="34" charset="0"/>
              <a:cs typeface="Arial" pitchFamily="34" charset="0"/>
            </a:endParaRPr>
          </a:p>
          <a:p>
            <a:pPr lvl="0" algn="just" eaLnBrk="0" hangingPunct="0"/>
            <a:r>
              <a:rPr lang="ru-RU" sz="2200" b="1" dirty="0" err="1" smtClean="0">
                <a:solidFill>
                  <a:srgbClr val="7030A0"/>
                </a:solidFill>
                <a:latin typeface="Calibri" pitchFamily="34" charset="0"/>
                <a:ea typeface="Times New Roman" pitchFamily="18" charset="0"/>
                <a:cs typeface="Times New Roman" pitchFamily="18" charset="0"/>
              </a:rPr>
              <a:t>д</a:t>
            </a:r>
            <a:r>
              <a:rPr lang="ru-RU" sz="2200" b="1" dirty="0" smtClean="0">
                <a:solidFill>
                  <a:srgbClr val="7030A0"/>
                </a:solidFill>
                <a:latin typeface="Calibri" pitchFamily="34" charset="0"/>
                <a:ea typeface="Times New Roman" pitchFamily="18" charset="0"/>
                <a:cs typeface="Times New Roman" pitchFamily="18" charset="0"/>
              </a:rPr>
              <a:t>) порядок уведомления о случаях травмирования работника и неисправности оборудования, приспособлений и инструмента (или ссылку на локальный нормативный акт);</a:t>
            </a:r>
            <a:endParaRPr lang="ru-RU" sz="2200" b="1" dirty="0" smtClean="0">
              <a:solidFill>
                <a:srgbClr val="7030A0"/>
              </a:solidFill>
              <a:latin typeface="Arial" pitchFamily="34" charset="0"/>
              <a:cs typeface="Arial" pitchFamily="34" charset="0"/>
            </a:endParaRPr>
          </a:p>
          <a:p>
            <a:pPr lvl="0" algn="just" eaLnBrk="0" hangingPunct="0"/>
            <a:r>
              <a:rPr lang="ru-RU" sz="2200" b="1" dirty="0" smtClean="0">
                <a:solidFill>
                  <a:srgbClr val="000000"/>
                </a:solidFill>
                <a:latin typeface="Calibri" pitchFamily="34" charset="0"/>
                <a:ea typeface="Times New Roman" pitchFamily="18" charset="0"/>
                <a:cs typeface="Times New Roman" pitchFamily="18" charset="0"/>
              </a:rPr>
              <a:t>е) правила личной гигиены и эпидемиологические нормы, которые должен знать и соблюдать работник при выполнении работы.</a:t>
            </a:r>
            <a:endParaRPr lang="ru-RU" sz="2200" b="1" dirty="0" smtClean="0">
              <a:latin typeface="Arial" pitchFamily="34" charset="0"/>
              <a:cs typeface="Arial" pitchFamily="34" charset="0"/>
            </a:endParaRPr>
          </a:p>
        </p:txBody>
      </p:sp>
    </p:spTree>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09" name="Rectangle 1"/>
          <p:cNvSpPr>
            <a:spLocks noChangeArrowheads="1"/>
          </p:cNvSpPr>
          <p:nvPr/>
        </p:nvSpPr>
        <p:spPr bwMode="auto">
          <a:xfrm>
            <a:off x="287524" y="-258678"/>
            <a:ext cx="864096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Times New Roman" pitchFamily="18" charset="0"/>
              </a:rPr>
              <a:t>В разделе «Требования охраны труда перед началом работы» необходимо отражать:</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а) порядок подготовки рабочего места;</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7030A0"/>
                </a:solidFill>
                <a:effectLst/>
                <a:latin typeface="Calibri" pitchFamily="34" charset="0"/>
                <a:ea typeface="Times New Roman" pitchFamily="18" charset="0"/>
                <a:cs typeface="Times New Roman" pitchFamily="18" charset="0"/>
              </a:rPr>
              <a:t>б) порядок проверки исходных материалов (заготовки, полуфабрикаты) (при наличии);</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в) порядок осмотра работником и подготовки к работе средств индивидуальной защиты до использования;</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г)</a:t>
            </a:r>
            <a:r>
              <a:rPr kumimoji="0" lang="ru-RU" sz="2400" b="1" i="0" u="none" strike="noStrike" cap="none" normalizeH="0" dirty="0" smtClean="0">
                <a:ln>
                  <a:noFill/>
                </a:ln>
                <a:solidFill>
                  <a:srgbClr val="000000"/>
                </a:solidFill>
                <a:effectLst/>
                <a:latin typeface="Calibri" pitchFamily="34" charset="0"/>
                <a:ea typeface="Times New Roman" pitchFamily="18" charset="0"/>
                <a:cs typeface="Times New Roman" pitchFamily="18" charset="0"/>
              </a:rPr>
              <a:t> </a:t>
            </a: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порядок проверки исправности оборудования, приспособлений и инструмента, ограждений, сигнализации, блокировочных и других устройств, защитного заземления, вентиляции, местного освещения, наличия предупреждающих и предписывающих плакатов (знаков).</a:t>
            </a:r>
            <a:endParaRPr kumimoji="0" lang="ru-RU" sz="24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5" name="Rectangle 1"/>
          <p:cNvSpPr>
            <a:spLocks noChangeArrowheads="1"/>
          </p:cNvSpPr>
          <p:nvPr/>
        </p:nvSpPr>
        <p:spPr bwMode="auto">
          <a:xfrm>
            <a:off x="251520" y="-1012802"/>
            <a:ext cx="8640960" cy="72943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ru-RU" sz="2800" b="1" i="1" dirty="0" smtClean="0">
              <a:solidFill>
                <a:schemeClr val="accent6"/>
              </a:solidFill>
              <a:latin typeface="Calibri" pitchFamily="34" charset="0"/>
              <a:ea typeface="Times New Roman" pitchFamily="18" charset="0"/>
              <a:cs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Calibri" pitchFamily="34" charset="0"/>
              </a:rPr>
              <a:t>В разделе «Требования охраны труда во время работы» необходимо предусматривать:</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accent6"/>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effectLst/>
                <a:latin typeface="Calibri" pitchFamily="34" charset="0"/>
                <a:ea typeface="Times New Roman" pitchFamily="18" charset="0"/>
                <a:cs typeface="Calibri" pitchFamily="34" charset="0"/>
              </a:rPr>
              <a:t>а) способы и приемы безопасного выполнения работ, использования оборудования, транспортных средств, грузоподъемных механизмов, приспособлений и инструментов;</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70C0"/>
                </a:solidFill>
                <a:effectLst/>
                <a:latin typeface="Calibri" pitchFamily="34" charset="0"/>
                <a:ea typeface="Times New Roman" pitchFamily="18" charset="0"/>
                <a:cs typeface="Calibri" pitchFamily="34" charset="0"/>
              </a:rPr>
              <a:t>б) требования безопасного обращения с исходными материалами (сырье, заготовки, полуфабрикаты);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7030A0"/>
                </a:solidFill>
                <a:effectLst/>
                <a:latin typeface="Calibri" pitchFamily="34" charset="0"/>
                <a:ea typeface="Times New Roman" pitchFamily="18" charset="0"/>
                <a:cs typeface="Calibri" pitchFamily="34" charset="0"/>
              </a:rPr>
              <a:t>в) указания по безопасному содержанию рабочего места;</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effectLst/>
                <a:latin typeface="Calibri" pitchFamily="34" charset="0"/>
                <a:ea typeface="Times New Roman" pitchFamily="18" charset="0"/>
                <a:cs typeface="Calibri" pitchFamily="34" charset="0"/>
              </a:rPr>
              <a:t>г) действия, направленные на предотвращение аварийных ситуаций;</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err="1" smtClean="0">
                <a:ln>
                  <a:noFill/>
                </a:ln>
                <a:solidFill>
                  <a:srgbClr val="0070C0"/>
                </a:solidFill>
                <a:effectLst/>
                <a:latin typeface="Calibri" pitchFamily="34" charset="0"/>
                <a:ea typeface="Times New Roman" pitchFamily="18" charset="0"/>
                <a:cs typeface="Calibri" pitchFamily="34" charset="0"/>
              </a:rPr>
              <a:t>д</a:t>
            </a:r>
            <a:r>
              <a:rPr kumimoji="0" lang="ru-RU" sz="2200" b="1" i="0" u="none" strike="noStrike" cap="none" normalizeH="0" baseline="0" dirty="0" smtClean="0">
                <a:ln>
                  <a:noFill/>
                </a:ln>
                <a:solidFill>
                  <a:srgbClr val="0070C0"/>
                </a:solidFill>
                <a:effectLst/>
                <a:latin typeface="Calibri" pitchFamily="34" charset="0"/>
                <a:ea typeface="Times New Roman" pitchFamily="18" charset="0"/>
                <a:cs typeface="Calibri" pitchFamily="34" charset="0"/>
              </a:rPr>
              <a:t>) требования, предъявляемые к правильному использованию (применению) средств индивидуальной защиты работников.</a:t>
            </a:r>
            <a:endParaRPr kumimoji="0" lang="ru-RU" sz="2200" b="1" i="0" u="none" strike="noStrike" cap="none" normalizeH="0" baseline="0" dirty="0" smtClean="0">
              <a:ln>
                <a:noFill/>
              </a:ln>
              <a:solidFill>
                <a:srgbClr val="0070C0"/>
              </a:solidFill>
              <a:effectLst/>
              <a:latin typeface="Calibri" pitchFamily="34" charset="0"/>
              <a:cs typeface="Calibri" pitchFamily="34" charset="0"/>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1" name="Rectangle 1"/>
          <p:cNvSpPr>
            <a:spLocks noChangeArrowheads="1"/>
          </p:cNvSpPr>
          <p:nvPr/>
        </p:nvSpPr>
        <p:spPr bwMode="auto">
          <a:xfrm>
            <a:off x="215516" y="163423"/>
            <a:ext cx="8568952" cy="566308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Calibri" pitchFamily="34" charset="0"/>
              </a:rPr>
              <a:t>В разделе «Требования охраны труда в аварийных ситуациях»  необходимо отражать:</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rgbClr val="0070C0"/>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а) перечень основных возможных аварий и аварийных ситуаций и причины, их вызывающие;</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7030A0"/>
                </a:solidFill>
                <a:effectLst/>
                <a:latin typeface="Calibri" pitchFamily="34" charset="0"/>
                <a:ea typeface="Times New Roman" pitchFamily="18" charset="0"/>
                <a:cs typeface="Calibri" pitchFamily="34" charset="0"/>
              </a:rPr>
              <a:t>б) процесс извещения руководителя работ о ситуации, угрожающей жизни и здоровью людей, и о каждом произошедшем несчастном случае;</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70C0"/>
                </a:solidFill>
                <a:effectLst/>
                <a:latin typeface="Calibri" pitchFamily="34" charset="0"/>
                <a:ea typeface="Times New Roman" pitchFamily="18" charset="0"/>
                <a:cs typeface="Calibri" pitchFamily="34" charset="0"/>
              </a:rPr>
              <a:t>в) действия работников при возникновении аварий и аварийных ситуаций;</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г) действия по оказанию первой помощи пострадавшим при травмировании, отравлении и других повреждениях здоровья (исходя из результатов оценки профессиональных рисков).</a:t>
            </a:r>
            <a:endParaRPr kumimoji="0" lang="ru-RU" sz="2200" b="1" i="0" u="none" strike="noStrike" cap="none" normalizeH="0" baseline="0" dirty="0" smtClean="0">
              <a:ln>
                <a:noFill/>
              </a:ln>
              <a:solidFill>
                <a:schemeClr val="tx1"/>
              </a:solidFill>
              <a:effectLst/>
              <a:latin typeface="Calibri" pitchFamily="34" charset="0"/>
              <a:cs typeface="Calibri" pitchFamily="34" charset="0"/>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7" name="Rectangle 1"/>
          <p:cNvSpPr>
            <a:spLocks noChangeArrowheads="1"/>
          </p:cNvSpPr>
          <p:nvPr/>
        </p:nvSpPr>
        <p:spPr bwMode="auto">
          <a:xfrm>
            <a:off x="179512" y="244462"/>
            <a:ext cx="874897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1" u="none" strike="noStrike" cap="none" normalizeH="0" baseline="0" dirty="0" smtClean="0">
                <a:ln>
                  <a:noFill/>
                </a:ln>
                <a:solidFill>
                  <a:schemeClr val="accent6"/>
                </a:solidFill>
                <a:effectLst/>
                <a:latin typeface="Calibri" pitchFamily="34" charset="0"/>
                <a:ea typeface="Times New Roman" pitchFamily="18" charset="0"/>
                <a:cs typeface="Calibri" pitchFamily="34" charset="0"/>
              </a:rPr>
              <a:t>В разделе «Требования охраны труда по окончании работ» необходимо отражать:</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000" b="0" i="0" u="none" strike="noStrike" cap="none" normalizeH="0" baseline="0" dirty="0" smtClean="0">
              <a:ln>
                <a:noFill/>
              </a:ln>
              <a:solidFill>
                <a:schemeClr val="accent6"/>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effectLst/>
                <a:latin typeface="Calibri" pitchFamily="34" charset="0"/>
                <a:ea typeface="Times New Roman" pitchFamily="18" charset="0"/>
                <a:cs typeface="Calibri" pitchFamily="34" charset="0"/>
              </a:rPr>
              <a:t>а) действия при приеме и передаче смены в случае непрерывного технологического процесса и работы оборудования;</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7030A0"/>
                </a:solidFill>
                <a:effectLst/>
                <a:latin typeface="Calibri" pitchFamily="34" charset="0"/>
                <a:ea typeface="Times New Roman" pitchFamily="18" charset="0"/>
                <a:cs typeface="Calibri" pitchFamily="34" charset="0"/>
              </a:rPr>
              <a:t>б) последовательность отключения, остановки, разборки, очистки и смазки оборудования, приспособлений, машин, механизмов и аппаратуры;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solidFill>
                  <a:srgbClr val="0070C0"/>
                </a:solidFill>
                <a:effectLst/>
                <a:latin typeface="Calibri" pitchFamily="34" charset="0"/>
                <a:ea typeface="Times New Roman" pitchFamily="18" charset="0"/>
                <a:cs typeface="Calibri" pitchFamily="34" charset="0"/>
              </a:rPr>
              <a:t>в) действия при уборке отходов, полученных в ходе производственной деятельности;</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smtClean="0">
                <a:ln>
                  <a:noFill/>
                </a:ln>
                <a:effectLst/>
                <a:latin typeface="Calibri" pitchFamily="34" charset="0"/>
                <a:ea typeface="Times New Roman" pitchFamily="18" charset="0"/>
                <a:cs typeface="Calibri" pitchFamily="34" charset="0"/>
              </a:rPr>
              <a:t>г) требования соблюдения личной гигиены;</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200" b="1" i="0" u="none" strike="noStrike" cap="none" normalizeH="0" baseline="0" dirty="0" smtClean="0">
              <a:ln>
                <a:noFill/>
              </a:ln>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200" b="1" i="0" u="none" strike="noStrike" cap="none" normalizeH="0" baseline="0" dirty="0" err="1" smtClean="0">
                <a:ln>
                  <a:noFill/>
                </a:ln>
                <a:solidFill>
                  <a:srgbClr val="7030A0"/>
                </a:solidFill>
                <a:effectLst/>
                <a:latin typeface="Calibri" pitchFamily="34" charset="0"/>
                <a:ea typeface="Times New Roman" pitchFamily="18" charset="0"/>
                <a:cs typeface="Calibri" pitchFamily="34" charset="0"/>
              </a:rPr>
              <a:t>д</a:t>
            </a:r>
            <a:r>
              <a:rPr kumimoji="0" lang="ru-RU" sz="2200" b="1" i="0" u="none" strike="noStrike" cap="none" normalizeH="0" baseline="0" dirty="0" smtClean="0">
                <a:ln>
                  <a:noFill/>
                </a:ln>
                <a:solidFill>
                  <a:srgbClr val="7030A0"/>
                </a:solidFill>
                <a:effectLst/>
                <a:latin typeface="Calibri" pitchFamily="34" charset="0"/>
                <a:ea typeface="Times New Roman" pitchFamily="18" charset="0"/>
                <a:cs typeface="Calibri" pitchFamily="34" charset="0"/>
              </a:rPr>
              <a:t>) процесс извещения руководителя работ о недостатках, влияющих на безопасность труда, обнаруженных во время работы.</a:t>
            </a:r>
            <a:endParaRPr kumimoji="0" lang="ru-RU" sz="2200" b="1" i="0" u="none" strike="noStrike" cap="none" normalizeH="0" baseline="0" dirty="0" smtClean="0">
              <a:ln>
                <a:noFill/>
              </a:ln>
              <a:solidFill>
                <a:srgbClr val="7030A0"/>
              </a:solidFill>
              <a:effectLst/>
              <a:latin typeface="Calibri" pitchFamily="34" charset="0"/>
              <a:cs typeface="Calibri" pitchFamily="34" charset="0"/>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1" name="Rectangle 1"/>
          <p:cNvSpPr>
            <a:spLocks noChangeArrowheads="1"/>
          </p:cNvSpPr>
          <p:nvPr/>
        </p:nvSpPr>
        <p:spPr bwMode="auto">
          <a:xfrm>
            <a:off x="143508" y="-263987"/>
            <a:ext cx="8820980" cy="69865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2000" b="1" i="1" u="none" strike="noStrike" cap="none" normalizeH="0" baseline="0" dirty="0" smtClean="0">
              <a:ln>
                <a:noFill/>
              </a:ln>
              <a:solidFill>
                <a:schemeClr val="tx2"/>
              </a:solidFill>
              <a:effectLst/>
              <a:latin typeface="Calibri" pitchFamily="34" charset="0"/>
              <a:ea typeface="Times New Roman" pitchFamily="18" charset="0"/>
              <a:cs typeface="Calibri"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1" u="none" strike="noStrike" cap="none" normalizeH="0" baseline="0" dirty="0" smtClean="0">
                <a:ln>
                  <a:noFill/>
                </a:ln>
                <a:solidFill>
                  <a:schemeClr val="tx2"/>
                </a:solidFill>
                <a:effectLst/>
                <a:latin typeface="Calibri" pitchFamily="34" charset="0"/>
                <a:ea typeface="Times New Roman" pitchFamily="18" charset="0"/>
                <a:cs typeface="Calibri" pitchFamily="34" charset="0"/>
              </a:rPr>
              <a:t>Инструкция должна иметь лист согласования, который подписывают: </a:t>
            </a:r>
            <a:endParaRPr kumimoji="0" lang="ru-RU" sz="2400" b="0" i="0" u="none" strike="noStrike" cap="none" normalizeH="0" baseline="0" dirty="0" smtClean="0">
              <a:ln>
                <a:noFill/>
              </a:ln>
              <a:solidFill>
                <a:schemeClr val="tx2"/>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разработчик (представителями участников разработки); </a:t>
            </a:r>
            <a:endParaRPr kumimoji="0" lang="ru-RU" sz="2400" b="1" i="1"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руководитель юридической службы работодателя (при наличии); </a:t>
            </a:r>
            <a:endParaRPr kumimoji="0" lang="ru-RU" sz="2400" b="1" i="1"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руководитель службы охраны труда (специалист по ОТ)</a:t>
            </a:r>
            <a:r>
              <a:rPr kumimoji="0" lang="ru-RU" sz="2400" b="1" i="1" u="none" strike="noStrike" cap="none" normalizeH="0" baseline="0" dirty="0" smtClean="0">
                <a:ln>
                  <a:noFill/>
                </a:ln>
                <a:solidFill>
                  <a:schemeClr val="tx1"/>
                </a:solidFill>
                <a:effectLst/>
                <a:latin typeface="Calibri" pitchFamily="34" charset="0"/>
                <a:ea typeface="Calibri" pitchFamily="34" charset="0"/>
                <a:cs typeface="Calibri" pitchFamily="34" charset="0"/>
              </a:rPr>
              <a:t> </a:t>
            </a:r>
            <a:r>
              <a:rPr kumimoji="0" lang="ru-RU" sz="2400" b="1" i="1"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(при его отсутствии - лицом, выполняющим функции специалиста по охране труда); </a:t>
            </a:r>
            <a:endParaRPr kumimoji="0" lang="ru-RU" sz="2400" b="1" i="1"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1"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лицо, ответственное за разработку инструкции.</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000" b="1" i="0" u="none" strike="noStrike" cap="none" normalizeH="0" baseline="0" dirty="0" smtClean="0">
              <a:ln>
                <a:noFill/>
              </a:ln>
              <a:solidFill>
                <a:schemeClr val="tx1"/>
              </a:solidFill>
              <a:effectLst/>
              <a:latin typeface="Calibri" pitchFamily="34" charset="0"/>
              <a:cs typeface="Calibri"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	</a:t>
            </a: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Для вводимых в действие новых и реконструированных производств допускается разработка </a:t>
            </a:r>
            <a:r>
              <a:rPr kumimoji="0" lang="ru-RU" sz="2400" b="1" i="0" u="none" strike="noStrike" cap="none" normalizeH="0" baseline="0" dirty="0" smtClean="0">
                <a:ln>
                  <a:noFill/>
                </a:ln>
                <a:solidFill>
                  <a:srgbClr val="0070C0"/>
                </a:solidFill>
                <a:effectLst/>
                <a:latin typeface="Calibri" pitchFamily="34" charset="0"/>
                <a:ea typeface="Times New Roman" pitchFamily="18" charset="0"/>
                <a:cs typeface="Calibri" pitchFamily="34" charset="0"/>
              </a:rPr>
              <a:t>временных инструкций </a:t>
            </a: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по охране труда для работников. </a:t>
            </a:r>
          </a:p>
          <a:p>
            <a:pPr marL="0" marR="0" lvl="0" indent="0" algn="just" defTabSz="914400" rtl="0" eaLnBrk="0" fontAlgn="base" latinLnBrk="0" hangingPunct="0">
              <a:lnSpc>
                <a:spcPct val="100000"/>
              </a:lnSpc>
              <a:spcBef>
                <a:spcPct val="0"/>
              </a:spcBef>
              <a:spcAft>
                <a:spcPct val="0"/>
              </a:spcAft>
              <a:buClrTx/>
              <a:buSzTx/>
              <a:buFontTx/>
              <a:buNone/>
              <a:tabLst/>
            </a:pPr>
            <a:r>
              <a:rPr lang="ru-RU" sz="2400" b="1" dirty="0" smtClean="0">
                <a:solidFill>
                  <a:srgbClr val="000000"/>
                </a:solidFill>
                <a:latin typeface="Calibri" pitchFamily="34" charset="0"/>
                <a:ea typeface="Times New Roman" pitchFamily="18" charset="0"/>
                <a:cs typeface="Calibri" pitchFamily="34" charset="0"/>
              </a:rPr>
              <a:t>	</a:t>
            </a: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Временные инструкции по охране труда для работников обеспечивают безопасное ведение технологических процессов (работ) и безопасную эксплуатацию оборудования. </a:t>
            </a:r>
          </a:p>
          <a:p>
            <a:pPr marL="0" marR="0" lvl="0" indent="0" algn="just" defTabSz="914400" rtl="0" eaLnBrk="0" fontAlgn="base" latinLnBrk="0" hangingPunct="0">
              <a:lnSpc>
                <a:spcPct val="100000"/>
              </a:lnSpc>
              <a:spcBef>
                <a:spcPct val="0"/>
              </a:spcBef>
              <a:spcAft>
                <a:spcPct val="0"/>
              </a:spcAft>
              <a:buClrTx/>
              <a:buSzTx/>
              <a:buFontTx/>
              <a:buNone/>
              <a:tabLst/>
            </a:pPr>
            <a:r>
              <a:rPr lang="ru-RU" sz="2400" b="1" dirty="0" smtClean="0">
                <a:solidFill>
                  <a:srgbClr val="000000"/>
                </a:solidFill>
                <a:latin typeface="Calibri" pitchFamily="34" charset="0"/>
                <a:ea typeface="Times New Roman" pitchFamily="18" charset="0"/>
                <a:cs typeface="Calibri" pitchFamily="34" charset="0"/>
              </a:rPr>
              <a:t>	</a:t>
            </a:r>
            <a:r>
              <a:rPr kumimoji="0" lang="ru-RU" sz="2400" b="1" i="0" u="none" strike="noStrike" cap="none" normalizeH="0" baseline="0" dirty="0" smtClean="0">
                <a:ln>
                  <a:noFill/>
                </a:ln>
                <a:solidFill>
                  <a:srgbClr val="000000"/>
                </a:solidFill>
                <a:effectLst/>
                <a:latin typeface="Calibri" pitchFamily="34" charset="0"/>
                <a:ea typeface="Times New Roman" pitchFamily="18" charset="0"/>
                <a:cs typeface="Calibri" pitchFamily="34" charset="0"/>
              </a:rPr>
              <a:t>Временные инструкции вводятся на срок до приемки указанных производств в эксплуатацию.</a:t>
            </a:r>
            <a:endParaRPr kumimoji="0" lang="ru-RU" sz="2400" b="1" i="0" u="none" strike="noStrike" cap="none" normalizeH="0" baseline="0" dirty="0" smtClean="0">
              <a:ln>
                <a:noFill/>
              </a:ln>
              <a:solidFill>
                <a:schemeClr val="tx1"/>
              </a:solidFill>
              <a:effectLst/>
              <a:latin typeface="Calibri" pitchFamily="34" charset="0"/>
              <a:cs typeface="Calibri" pitchFamily="34" charset="0"/>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5" name="Rectangle 1"/>
          <p:cNvSpPr>
            <a:spLocks noChangeArrowheads="1"/>
          </p:cNvSpPr>
          <p:nvPr/>
        </p:nvSpPr>
        <p:spPr bwMode="auto">
          <a:xfrm>
            <a:off x="251520" y="-44631"/>
            <a:ext cx="8604956"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chemeClr val="tx2"/>
                </a:solidFill>
                <a:effectLst/>
                <a:latin typeface="Calibri" pitchFamily="34" charset="0"/>
                <a:ea typeface="Times New Roman" pitchFamily="18" charset="0"/>
                <a:cs typeface="Times New Roman" pitchFamily="18" charset="0"/>
              </a:rPr>
              <a:t>Инструкции по охране труда для работников пересматриваются, в том числе в следующих случаях:</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800" b="1" i="0" u="none" strike="noStrike" cap="none" normalizeH="0" baseline="0" dirty="0" smtClean="0">
              <a:ln>
                <a:noFill/>
              </a:ln>
              <a:solidFill>
                <a:schemeClr val="tx2"/>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а) при изменении условий труда работников;</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б) при внедрении новой техники и технологии;</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в) по результатам анализа материалов расследования аварий, несчастных случаев на производстве и профессиональных заболеваний;</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8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г) по требованию представителей органов исполнительной власти субъектов Российской Федерации в области охраны труда или органов федеральной инспекции труда.</a:t>
            </a:r>
            <a:endParaRPr kumimoji="0" lang="ru-RU"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0"/>
            <a:ext cx="8532948" cy="6555641"/>
          </a:xfrm>
          <a:prstGeom prst="rect">
            <a:avLst/>
          </a:prstGeom>
        </p:spPr>
        <p:txBody>
          <a:bodyPr wrap="square">
            <a:spAutoFit/>
          </a:bodyPr>
          <a:lstStyle/>
          <a:p>
            <a:pPr algn="ctr"/>
            <a:r>
              <a:rPr lang="ru-RU" sz="2800" b="1" dirty="0" smtClean="0">
                <a:latin typeface="Times New Roman" pitchFamily="18" charset="0"/>
                <a:cs typeface="Times New Roman" pitchFamily="18" charset="0"/>
              </a:rPr>
              <a:t>В инструкциях прописываем </a:t>
            </a:r>
            <a:r>
              <a:rPr lang="ru-RU" sz="2800" b="1" dirty="0" smtClean="0">
                <a:solidFill>
                  <a:schemeClr val="tx2"/>
                </a:solidFill>
                <a:latin typeface="Times New Roman" pitchFamily="18" charset="0"/>
                <a:cs typeface="Times New Roman" pitchFamily="18" charset="0"/>
              </a:rPr>
              <a:t>правила безопасной работы с оборудованием</a:t>
            </a:r>
            <a:r>
              <a:rPr lang="ru-RU" sz="2800" b="1" dirty="0" smtClean="0">
                <a:latin typeface="Times New Roman" pitchFamily="18" charset="0"/>
                <a:cs typeface="Times New Roman" pitchFamily="18" charset="0"/>
              </a:rPr>
              <a:t>, с учетом требований технической документации завода-изготовителя. </a:t>
            </a:r>
          </a:p>
          <a:p>
            <a:pPr algn="ctr"/>
            <a:r>
              <a:rPr lang="ru-RU" sz="2800" b="1" dirty="0" smtClean="0">
                <a:latin typeface="Times New Roman" pitchFamily="18" charset="0"/>
                <a:cs typeface="Times New Roman" pitchFamily="18" charset="0"/>
              </a:rPr>
              <a:t>Требование учитывать документы организации-изготовителя на конкретные виды оборудования закрепили почти во всех правилах по охране труда. Например, ПОТ № 835н обязывают разрабатывать инструкции на основе технической документации организации-изготовителя на конкретные виды инструмента и приспособлений (</a:t>
            </a:r>
            <a:r>
              <a:rPr lang="ru-RU" sz="2800" b="1" dirty="0" smtClean="0">
                <a:latin typeface="Times New Roman" pitchFamily="18" charset="0"/>
                <a:cs typeface="Times New Roman" pitchFamily="18" charset="0"/>
                <a:hlinkClick r:id="rId3"/>
              </a:rPr>
              <a:t>п. 5</a:t>
            </a:r>
            <a:r>
              <a:rPr lang="ru-RU" sz="2800" b="1" dirty="0" smtClean="0">
                <a:latin typeface="Times New Roman" pitchFamily="18" charset="0"/>
                <a:cs typeface="Times New Roman" pitchFamily="18" charset="0"/>
              </a:rPr>
              <a:t> ПОТ, утв. приказом Минтруда от 27.11.2020 № 835н). </a:t>
            </a:r>
          </a:p>
          <a:p>
            <a:pPr algn="ctr"/>
            <a:r>
              <a:rPr lang="ru-RU" sz="2800" b="1" dirty="0" smtClean="0">
                <a:latin typeface="Times New Roman" pitchFamily="18" charset="0"/>
                <a:cs typeface="Times New Roman" pitchFamily="18" charset="0"/>
              </a:rPr>
              <a:t>Поэтому если в инструкциях по ОТ не прописали порядок безопасной работы с учетом документов изготовителя, ГИТ признает, что инструктаж провели не в полном объеме.</a:t>
            </a:r>
            <a:endParaRPr lang="ru-RU" sz="2800" b="1" dirty="0">
              <a:latin typeface="Times New Roman" pitchFamily="18" charset="0"/>
              <a:cs typeface="Times New Roman" pitchFamily="18" charset="0"/>
            </a:endParaRP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88640"/>
            <a:ext cx="8784976" cy="6494085"/>
          </a:xfrm>
          <a:prstGeom prst="rect">
            <a:avLst/>
          </a:prstGeom>
        </p:spPr>
        <p:txBody>
          <a:bodyPr wrap="square">
            <a:spAutoFit/>
          </a:bodyPr>
          <a:lstStyle/>
          <a:p>
            <a:pPr algn="ctr">
              <a:defRPr/>
            </a:pPr>
            <a:r>
              <a:rPr lang="ru-RU" sz="2400" dirty="0" smtClean="0">
                <a:solidFill>
                  <a:srgbClr val="FF0000"/>
                </a:solidFill>
                <a:latin typeface="Arial Black" pitchFamily="34" charset="0"/>
              </a:rPr>
              <a:t>Обучение требованиям охраны труда – это один из видов обучения, который обязан организовать работодатель </a:t>
            </a:r>
            <a:endParaRPr lang="en-US" sz="2400" dirty="0" smtClean="0">
              <a:solidFill>
                <a:srgbClr val="FF0000"/>
              </a:solidFill>
              <a:latin typeface="Arial Black" pitchFamily="34" charset="0"/>
            </a:endParaRPr>
          </a:p>
          <a:p>
            <a:pPr algn="ctr">
              <a:defRPr/>
            </a:pPr>
            <a:r>
              <a:rPr lang="en-US" i="1" dirty="0" smtClean="0">
                <a:latin typeface="Times New Roman" pitchFamily="18" charset="0"/>
                <a:cs typeface="Times New Roman" pitchFamily="18" charset="0"/>
              </a:rPr>
              <a:t>(</a:t>
            </a:r>
            <a:r>
              <a:rPr lang="ru-RU" b="1" i="1" dirty="0" smtClean="0">
                <a:latin typeface="Times New Roman" pitchFamily="18" charset="0"/>
                <a:cs typeface="Times New Roman" pitchFamily="18" charset="0"/>
              </a:rPr>
              <a:t>пункт</a:t>
            </a:r>
            <a:r>
              <a:rPr lang="en-US" b="1" i="1" dirty="0" smtClean="0">
                <a:latin typeface="Times New Roman" pitchFamily="18" charset="0"/>
                <a:cs typeface="Times New Roman" pitchFamily="18" charset="0"/>
              </a:rPr>
              <a:t> </a:t>
            </a:r>
            <a:r>
              <a:rPr lang="ru-RU" b="1" i="1" dirty="0" smtClean="0">
                <a:latin typeface="Times New Roman" pitchFamily="18" charset="0"/>
                <a:cs typeface="Times New Roman" pitchFamily="18" charset="0"/>
              </a:rPr>
              <a:t>4, Порядка обучения по охране труда и проверки знания требований охраны труда, утвержденного постановлением Правительства от 24.12.2021 № 2464 </a:t>
            </a:r>
            <a:r>
              <a:rPr lang="en-US" i="1" dirty="0" smtClean="0">
                <a:latin typeface="Times New Roman" pitchFamily="18" charset="0"/>
                <a:cs typeface="Times New Roman" pitchFamily="18" charset="0"/>
              </a:rPr>
              <a:t>)</a:t>
            </a:r>
            <a:endParaRPr lang="ru-RU" i="1" dirty="0" smtClean="0">
              <a:latin typeface="Times New Roman" pitchFamily="18" charset="0"/>
              <a:cs typeface="Times New Roman" pitchFamily="18" charset="0"/>
            </a:endParaRPr>
          </a:p>
          <a:p>
            <a:pPr algn="ctr">
              <a:defRPr/>
            </a:pPr>
            <a:r>
              <a:rPr lang="ru-RU" sz="2400" b="1" dirty="0" smtClean="0">
                <a:cs typeface="Aharoni" panose="02010803020104030203" pitchFamily="2" charset="-79"/>
              </a:rPr>
              <a:t>Программа обучения требованиям охраны труда должна содержать информацию о </a:t>
            </a:r>
            <a:r>
              <a:rPr lang="ru-RU" sz="2400" b="1" u="sng" dirty="0" smtClean="0">
                <a:solidFill>
                  <a:srgbClr val="7030A0"/>
                </a:solidFill>
                <a:cs typeface="Aharoni" panose="02010803020104030203" pitchFamily="2" charset="-79"/>
              </a:rPr>
              <a:t>темах обучения</a:t>
            </a:r>
            <a:r>
              <a:rPr lang="ru-RU" sz="2400" b="1" dirty="0" smtClean="0">
                <a:solidFill>
                  <a:srgbClr val="7030A0"/>
                </a:solidFill>
                <a:cs typeface="Aharoni" panose="02010803020104030203" pitchFamily="2" charset="-79"/>
              </a:rPr>
              <a:t>, </a:t>
            </a:r>
            <a:r>
              <a:rPr lang="ru-RU" sz="2400" b="1" u="sng" dirty="0" smtClean="0">
                <a:solidFill>
                  <a:srgbClr val="7030A0"/>
                </a:solidFill>
                <a:cs typeface="Aharoni" panose="02010803020104030203" pitchFamily="2" charset="-79"/>
              </a:rPr>
              <a:t>практических занятиях</a:t>
            </a:r>
            <a:r>
              <a:rPr lang="ru-RU" sz="2400" b="1" dirty="0" smtClean="0">
                <a:solidFill>
                  <a:srgbClr val="7030A0"/>
                </a:solidFill>
                <a:cs typeface="Aharoni" panose="02010803020104030203" pitchFamily="2" charset="-79"/>
              </a:rPr>
              <a:t>, </a:t>
            </a:r>
            <a:r>
              <a:rPr lang="ru-RU" sz="2400" b="1" u="sng" dirty="0" smtClean="0">
                <a:solidFill>
                  <a:srgbClr val="7030A0"/>
                </a:solidFill>
                <a:cs typeface="Aharoni" panose="02010803020104030203" pitchFamily="2" charset="-79"/>
              </a:rPr>
              <a:t>формах обучения, формах проведения проверки знания требований охраны </a:t>
            </a:r>
            <a:r>
              <a:rPr lang="ru-RU" sz="2400" b="1" dirty="0" smtClean="0">
                <a:cs typeface="Aharoni" panose="02010803020104030203" pitchFamily="2" charset="-79"/>
              </a:rPr>
              <a:t>труда, а также </a:t>
            </a:r>
            <a:r>
              <a:rPr lang="ru-RU" sz="2400" b="1" u="sng" dirty="0" smtClean="0">
                <a:solidFill>
                  <a:srgbClr val="7030A0"/>
                </a:solidFill>
                <a:cs typeface="Aharoni" panose="02010803020104030203" pitchFamily="2" charset="-79"/>
              </a:rPr>
              <a:t>о количестве часов</a:t>
            </a:r>
            <a:r>
              <a:rPr lang="ru-RU" sz="2400" b="1" dirty="0" smtClean="0">
                <a:cs typeface="Aharoni" panose="02010803020104030203" pitchFamily="2" charset="-79"/>
              </a:rPr>
              <a:t>, отведенных на изучение каждой темы, выполнение практических занятий и на проверку знания требований охраны труда. </a:t>
            </a:r>
            <a:r>
              <a:rPr lang="ru-RU" sz="2400" b="1" i="1" dirty="0" smtClean="0">
                <a:latin typeface="Times New Roman" panose="02020603050405020304" pitchFamily="18" charset="0"/>
                <a:cs typeface="Aharoni" panose="02010803020104030203" pitchFamily="2" charset="-79"/>
              </a:rPr>
              <a:t>(п. 45 Правил обучения № 2464).</a:t>
            </a:r>
          </a:p>
          <a:p>
            <a:pPr algn="just">
              <a:defRPr/>
            </a:pPr>
            <a:r>
              <a:rPr lang="ru-RU" sz="2400" b="1" dirty="0" smtClean="0">
                <a:latin typeface="Arial" panose="020B0604020202020204" pitchFamily="34" charset="0"/>
                <a:cs typeface="Aharoni" panose="02010803020104030203" pitchFamily="2" charset="-79"/>
              </a:rPr>
              <a:t>Можно обучать </a:t>
            </a:r>
            <a:r>
              <a:rPr lang="ru-RU" sz="2400" b="1" u="sng" dirty="0" smtClean="0">
                <a:solidFill>
                  <a:srgbClr val="7030A0"/>
                </a:solidFill>
                <a:latin typeface="Arial" panose="020B0604020202020204" pitchFamily="34" charset="0"/>
                <a:cs typeface="Aharoni" panose="02010803020104030203" pitchFamily="2" charset="-79"/>
              </a:rPr>
              <a:t>дистанционно</a:t>
            </a:r>
            <a:r>
              <a:rPr lang="ru-RU" sz="2400" b="1" dirty="0" smtClean="0">
                <a:solidFill>
                  <a:srgbClr val="7030A0"/>
                </a:solidFill>
                <a:latin typeface="Arial" panose="020B0604020202020204" pitchFamily="34" charset="0"/>
                <a:cs typeface="Aharoni" panose="02010803020104030203" pitchFamily="2" charset="-79"/>
              </a:rPr>
              <a:t>,</a:t>
            </a:r>
            <a:r>
              <a:rPr lang="ru-RU" sz="2400" b="1" dirty="0" smtClean="0">
                <a:latin typeface="Arial" panose="020B0604020202020204" pitchFamily="34" charset="0"/>
                <a:cs typeface="Aharoni" panose="02010803020104030203" pitchFamily="2" charset="-79"/>
              </a:rPr>
              <a:t>  но необходимо организовать практические  занятия с помощью технических средств и наглядных пособий</a:t>
            </a:r>
            <a:r>
              <a:rPr lang="ru-RU" sz="2400" dirty="0" smtClean="0"/>
              <a:t> </a:t>
            </a:r>
            <a:r>
              <a:rPr lang="ru-RU" sz="2400" b="1" dirty="0" smtClean="0"/>
              <a:t>в объеме     </a:t>
            </a:r>
            <a:r>
              <a:rPr lang="ru-RU" sz="2400" b="1" dirty="0" smtClean="0">
                <a:solidFill>
                  <a:schemeClr val="tx2"/>
                </a:solidFill>
              </a:rPr>
              <a:t>не менее 50 процентов </a:t>
            </a:r>
            <a:r>
              <a:rPr lang="ru-RU" sz="2400" b="1" dirty="0" smtClean="0"/>
              <a:t>общего количества учебных часов</a:t>
            </a:r>
            <a:r>
              <a:rPr lang="ru-RU" sz="2400" b="1" dirty="0" smtClean="0">
                <a:latin typeface="Arial" panose="020B0604020202020204" pitchFamily="34" charset="0"/>
                <a:cs typeface="Aharoni" panose="02010803020104030203" pitchFamily="2" charset="-79"/>
              </a:rPr>
              <a:t>. </a:t>
            </a:r>
            <a:endParaRPr lang="ru-RU" sz="2400" b="1" dirty="0"/>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6771084"/>
          </a:xfrm>
          <a:prstGeom prst="rect">
            <a:avLst/>
          </a:prstGeom>
        </p:spPr>
        <p:txBody>
          <a:bodyPr wrap="square">
            <a:spAutoFit/>
          </a:bodyPr>
          <a:lstStyle/>
          <a:p>
            <a:pPr algn="ctr">
              <a:defRPr/>
            </a:pPr>
            <a:r>
              <a:rPr lang="ru-RU" sz="2800" b="1" dirty="0" smtClean="0">
                <a:solidFill>
                  <a:schemeClr val="accent2">
                    <a:lumMod val="75000"/>
                  </a:schemeClr>
                </a:solidFill>
                <a:latin typeface="Times New Roman" pitchFamily="18" charset="0"/>
                <a:cs typeface="Times New Roman" pitchFamily="18" charset="0"/>
              </a:rPr>
              <a:t>Обучение требованиям охраны труда. </a:t>
            </a:r>
          </a:p>
          <a:p>
            <a:pPr algn="ctr">
              <a:defRPr/>
            </a:pPr>
            <a:r>
              <a:rPr lang="ru-RU" sz="2800" b="1" dirty="0" smtClean="0">
                <a:solidFill>
                  <a:schemeClr val="accent2">
                    <a:lumMod val="75000"/>
                  </a:schemeClr>
                </a:solidFill>
                <a:latin typeface="Times New Roman" pitchFamily="18" charset="0"/>
                <a:cs typeface="Times New Roman" pitchFamily="18" charset="0"/>
              </a:rPr>
              <a:t>В зависимости от категории работников, обучаются: </a:t>
            </a:r>
          </a:p>
          <a:p>
            <a:pPr>
              <a:defRPr/>
            </a:pPr>
            <a:r>
              <a:rPr lang="ru-RU" b="1" i="1" dirty="0" smtClean="0">
                <a:latin typeface="Arial Black" panose="020B0A04020102020204" pitchFamily="34" charset="0"/>
                <a:cs typeface="Times New Roman" panose="02020603050405020304" pitchFamily="18" charset="0"/>
              </a:rPr>
              <a:t> </a:t>
            </a:r>
            <a:r>
              <a:rPr lang="ru-RU" sz="2000" b="1" i="1" u="sng" dirty="0" smtClean="0">
                <a:solidFill>
                  <a:srgbClr val="7030A0"/>
                </a:solidFill>
                <a:latin typeface="Arial Black" panose="020B0A04020102020204" pitchFamily="34" charset="0"/>
                <a:cs typeface="Times New Roman" panose="02020603050405020304" pitchFamily="18" charset="0"/>
              </a:rPr>
              <a:t>Программа «А»</a:t>
            </a:r>
            <a:r>
              <a:rPr lang="ru-RU" sz="2000" b="1" i="1" dirty="0" smtClean="0">
                <a:solidFill>
                  <a:srgbClr val="7030A0"/>
                </a:solidFill>
                <a:latin typeface="Arial Black" panose="020B0A04020102020204" pitchFamily="34" charset="0"/>
                <a:cs typeface="Times New Roman" panose="02020603050405020304" pitchFamily="18" charset="0"/>
              </a:rPr>
              <a:t>- </a:t>
            </a:r>
            <a:r>
              <a:rPr lang="ru-RU" sz="2000" i="1" dirty="0" smtClean="0">
                <a:solidFill>
                  <a:srgbClr val="7030A0"/>
                </a:solidFill>
                <a:latin typeface="Arial Black" panose="020B0A04020102020204" pitchFamily="34" charset="0"/>
                <a:cs typeface="Times New Roman" panose="02020603050405020304" pitchFamily="18" charset="0"/>
              </a:rPr>
              <a:t>обучения по общим вопросам охраны труда и функционирования СУОТ. (16 часов)</a:t>
            </a:r>
          </a:p>
          <a:p>
            <a:pPr>
              <a:defRPr/>
            </a:pPr>
            <a:r>
              <a:rPr lang="ru-RU" sz="2000" b="1" dirty="0" smtClean="0">
                <a:latin typeface="Arial Black" panose="020B0A04020102020204" pitchFamily="34" charset="0"/>
                <a:cs typeface="Times New Roman" panose="02020603050405020304" pitchFamily="18" charset="0"/>
              </a:rPr>
              <a:t/>
            </a:r>
            <a:br>
              <a:rPr lang="ru-RU" sz="2000" b="1" dirty="0" smtClean="0">
                <a:latin typeface="Arial Black" panose="020B0A04020102020204" pitchFamily="34" charset="0"/>
                <a:cs typeface="Times New Roman" panose="02020603050405020304" pitchFamily="18" charset="0"/>
              </a:rPr>
            </a:br>
            <a:r>
              <a:rPr lang="ru-RU" sz="2000" b="1" i="1" dirty="0" smtClean="0">
                <a:latin typeface="Arial Black" panose="020B0A04020102020204" pitchFamily="34" charset="0"/>
                <a:cs typeface="Times New Roman" panose="02020603050405020304" pitchFamily="18" charset="0"/>
              </a:rPr>
              <a:t> </a:t>
            </a:r>
            <a:r>
              <a:rPr lang="ru-RU" sz="2000" b="1" i="1" u="sng" dirty="0" smtClean="0">
                <a:solidFill>
                  <a:srgbClr val="0070C0"/>
                </a:solidFill>
                <a:latin typeface="Arial Black" panose="020B0A04020102020204" pitchFamily="34" charset="0"/>
                <a:cs typeface="Times New Roman" panose="02020603050405020304" pitchFamily="18" charset="0"/>
              </a:rPr>
              <a:t>Программа  «Б» </a:t>
            </a:r>
            <a:r>
              <a:rPr lang="ru-RU" sz="2000" b="1" i="1" dirty="0" smtClean="0">
                <a:solidFill>
                  <a:srgbClr val="0070C0"/>
                </a:solidFill>
                <a:latin typeface="Arial Black" panose="020B0A04020102020204" pitchFamily="34" charset="0"/>
                <a:cs typeface="Times New Roman" panose="02020603050405020304" pitchFamily="18" charset="0"/>
              </a:rPr>
              <a:t>-обучения безопасным методам и приемам выполнения работ при воздействии вредных и опасных факторов и источников опасности, которые выявлены </a:t>
            </a:r>
            <a:r>
              <a:rPr lang="ru-RU" sz="2000" b="1" i="1" dirty="0" err="1" smtClean="0">
                <a:solidFill>
                  <a:srgbClr val="0070C0"/>
                </a:solidFill>
                <a:latin typeface="Arial Black" panose="020B0A04020102020204" pitchFamily="34" charset="0"/>
                <a:cs typeface="Times New Roman" panose="02020603050405020304" pitchFamily="18" charset="0"/>
              </a:rPr>
              <a:t>спецоценкой</a:t>
            </a:r>
            <a:r>
              <a:rPr lang="ru-RU" sz="2000" b="1" i="1" dirty="0" smtClean="0">
                <a:solidFill>
                  <a:srgbClr val="0070C0"/>
                </a:solidFill>
                <a:latin typeface="Arial Black" panose="020B0A04020102020204" pitchFamily="34" charset="0"/>
                <a:cs typeface="Times New Roman" panose="02020603050405020304" pitchFamily="18" charset="0"/>
              </a:rPr>
              <a:t> и оценкой рисков. (16 часов)</a:t>
            </a:r>
          </a:p>
          <a:p>
            <a:pPr>
              <a:defRPr/>
            </a:pPr>
            <a:r>
              <a:rPr lang="ru-RU" sz="2000" b="1" i="1" dirty="0" smtClean="0">
                <a:latin typeface="Arial Black" panose="020B0A04020102020204" pitchFamily="34" charset="0"/>
                <a:cs typeface="Times New Roman" panose="02020603050405020304" pitchFamily="18" charset="0"/>
              </a:rPr>
              <a:t/>
            </a:r>
            <a:br>
              <a:rPr lang="ru-RU" sz="2000" b="1" i="1" dirty="0" smtClean="0">
                <a:latin typeface="Arial Black" panose="020B0A04020102020204" pitchFamily="34" charset="0"/>
                <a:cs typeface="Times New Roman" panose="02020603050405020304" pitchFamily="18" charset="0"/>
              </a:rPr>
            </a:br>
            <a:r>
              <a:rPr lang="ru-RU" sz="2000" b="1" i="1" u="sng" dirty="0" smtClean="0">
                <a:solidFill>
                  <a:schemeClr val="tx2">
                    <a:lumMod val="75000"/>
                  </a:schemeClr>
                </a:solidFill>
                <a:latin typeface="Arial Black" panose="020B0A04020102020204" pitchFamily="34" charset="0"/>
                <a:cs typeface="Times New Roman" panose="02020603050405020304" pitchFamily="18" charset="0"/>
              </a:rPr>
              <a:t>Программа «В» </a:t>
            </a:r>
            <a:r>
              <a:rPr lang="ru-RU" sz="2000" b="1" i="1" dirty="0" smtClean="0">
                <a:solidFill>
                  <a:schemeClr val="tx2">
                    <a:lumMod val="75000"/>
                  </a:schemeClr>
                </a:solidFill>
                <a:latin typeface="Arial Black" panose="020B0A04020102020204" pitchFamily="34" charset="0"/>
                <a:cs typeface="Times New Roman" panose="02020603050405020304" pitchFamily="18" charset="0"/>
              </a:rPr>
              <a:t>- обучения безопасным методам и приемам выполнения работ </a:t>
            </a:r>
            <a:r>
              <a:rPr lang="ru-RU" sz="2000" b="1" i="1" u="sng" dirty="0" smtClean="0">
                <a:solidFill>
                  <a:schemeClr val="tx2">
                    <a:lumMod val="75000"/>
                  </a:schemeClr>
                </a:solidFill>
                <a:latin typeface="Arial Black" panose="020B0A04020102020204" pitchFamily="34" charset="0"/>
                <a:cs typeface="Times New Roman" panose="02020603050405020304" pitchFamily="18" charset="0"/>
              </a:rPr>
              <a:t>повышенной опасности </a:t>
            </a:r>
          </a:p>
          <a:p>
            <a:pPr>
              <a:defRPr/>
            </a:pPr>
            <a:endParaRPr lang="ru-RU" b="1" i="1" dirty="0" smtClean="0">
              <a:latin typeface="Arial Black" panose="020B0A04020102020204" pitchFamily="34" charset="0"/>
              <a:cs typeface="Times New Roman" panose="02020603050405020304" pitchFamily="18" charset="0"/>
            </a:endParaRPr>
          </a:p>
          <a:p>
            <a:pPr>
              <a:defRPr/>
            </a:pPr>
            <a:r>
              <a:rPr lang="ru-RU" sz="1800" b="1" dirty="0" smtClean="0">
                <a:latin typeface="Times New Roman" panose="02020603050405020304" pitchFamily="18" charset="0"/>
                <a:cs typeface="Times New Roman" panose="02020603050405020304" pitchFamily="18" charset="0"/>
              </a:rPr>
              <a:t>Программы обучения «А» и «Б» разрабатывают на основе примерных перечней тем согласно приложению 3 к  Правилам обучения № 2464.</a:t>
            </a:r>
            <a:br>
              <a:rPr lang="ru-RU" sz="1800" b="1" dirty="0" smtClean="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В программы обучения «Б» и «В» включают практические занятия по формированию умений и навыков безопасного выполнения работ в объеме не менее 25 % общего количества учебных часов </a:t>
            </a:r>
            <a:r>
              <a:rPr lang="ru-RU" sz="1800" b="1" i="1" dirty="0" smtClean="0">
                <a:latin typeface="Times New Roman" panose="02020603050405020304" pitchFamily="18" charset="0"/>
                <a:cs typeface="Times New Roman" panose="02020603050405020304" pitchFamily="18" charset="0"/>
              </a:rPr>
              <a:t>(п. 49 Правил обучения № 2464).</a:t>
            </a:r>
          </a:p>
          <a:p>
            <a:pPr algn="ctr">
              <a:defRPr/>
            </a:pPr>
            <a:r>
              <a:rPr lang="ru-RU" sz="1800" b="1" dirty="0" smtClean="0">
                <a:latin typeface="Times New Roman" panose="02020603050405020304" pitchFamily="18" charset="0"/>
                <a:cs typeface="Times New Roman" panose="02020603050405020304" pitchFamily="18" charset="0"/>
              </a:rPr>
              <a:t>Если обучают работника по нескольким программам, то суммируют общую</a:t>
            </a:r>
            <a:br>
              <a:rPr lang="ru-RU" sz="1800" b="1" dirty="0" smtClean="0">
                <a:latin typeface="Times New Roman" panose="02020603050405020304" pitchFamily="18" charset="0"/>
                <a:cs typeface="Times New Roman" panose="02020603050405020304" pitchFamily="18" charset="0"/>
              </a:rPr>
            </a:br>
            <a:r>
              <a:rPr lang="ru-RU" sz="1800" b="1" dirty="0" smtClean="0">
                <a:latin typeface="Times New Roman" panose="02020603050405020304" pitchFamily="18" charset="0"/>
                <a:cs typeface="Times New Roman" panose="02020603050405020304" pitchFamily="18" charset="0"/>
              </a:rPr>
              <a:t>продолжительность обучения. Если обучают по трем программам, то продолжительность можно снизить, но не менее чем до 40 часов </a:t>
            </a:r>
          </a:p>
          <a:p>
            <a:pPr algn="ctr">
              <a:defRPr/>
            </a:pPr>
            <a:r>
              <a:rPr lang="ru-RU" sz="1800" b="1" dirty="0" smtClean="0">
                <a:latin typeface="Times New Roman" panose="02020603050405020304" pitchFamily="18" charset="0"/>
                <a:cs typeface="Times New Roman" panose="02020603050405020304" pitchFamily="18" charset="0"/>
              </a:rPr>
              <a:t>(</a:t>
            </a:r>
            <a:r>
              <a:rPr lang="ru-RU" sz="1800" b="1" i="1" dirty="0" smtClean="0">
                <a:latin typeface="Times New Roman" panose="02020603050405020304" pitchFamily="18" charset="0"/>
                <a:cs typeface="Times New Roman" panose="02020603050405020304" pitchFamily="18" charset="0"/>
              </a:rPr>
              <a:t>п. 47 Правил обучения № 246</a:t>
            </a:r>
            <a:r>
              <a:rPr lang="ru-RU" sz="1800" b="1" dirty="0" smtClean="0">
                <a:latin typeface="Times New Roman" panose="02020603050405020304" pitchFamily="18" charset="0"/>
                <a:cs typeface="Times New Roman" panose="02020603050405020304" pitchFamily="18" charset="0"/>
              </a:rPr>
              <a:t>4).</a:t>
            </a:r>
            <a:r>
              <a:rPr lang="ru-RU" sz="1800" b="1" i="1" dirty="0" smtClean="0">
                <a:latin typeface="Times New Roman" panose="02020603050405020304" pitchFamily="18" charset="0"/>
                <a:cs typeface="Times New Roman" pitchFamily="18" charset="0"/>
              </a:rPr>
              <a:t>(п. 46 Порядка обучения № 2464</a:t>
            </a:r>
            <a:r>
              <a:rPr lang="ru-RU" sz="1800" i="1" dirty="0" smtClean="0">
                <a:latin typeface="Times New Roman" pitchFamily="18" charset="0"/>
                <a:cs typeface="Times New Roman" pitchFamily="18" charset="0"/>
              </a:rPr>
              <a:t>).</a:t>
            </a:r>
            <a:endParaRPr lang="ru-RU" sz="1800" i="1" dirty="0">
              <a:latin typeface="Times New Roman" pitchFamily="18" charset="0"/>
              <a:cs typeface="Times New Roman" pitchFamily="18" charset="0"/>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188641"/>
            <a:ext cx="8712968" cy="6678751"/>
          </a:xfrm>
          <a:prstGeom prst="rect">
            <a:avLst/>
          </a:prstGeom>
        </p:spPr>
        <p:txBody>
          <a:bodyPr wrap="square">
            <a:spAutoFit/>
          </a:bodyPr>
          <a:lstStyle/>
          <a:p>
            <a:pPr marL="46037" indent="0" algn="ctr">
              <a:buFont typeface="Georgia" pitchFamily="18" charset="0"/>
              <a:buNone/>
              <a:defRPr/>
            </a:pPr>
            <a:r>
              <a:rPr lang="ru-RU" sz="2400" b="1" i="1" dirty="0" smtClean="0">
                <a:solidFill>
                  <a:srgbClr val="7030A0"/>
                </a:solidFill>
                <a:latin typeface="Times New Roman" pitchFamily="18" charset="0"/>
                <a:cs typeface="Times New Roman" pitchFamily="18" charset="0"/>
              </a:rPr>
              <a:t> Программа обучения по общим вопросам охраны труда и функционирования системы управления охраной труда</a:t>
            </a:r>
          </a:p>
          <a:p>
            <a:pPr marL="46037" indent="0" algn="ctr">
              <a:buFont typeface="Georgia" pitchFamily="18" charset="0"/>
              <a:buNone/>
              <a:defRPr/>
            </a:pPr>
            <a:r>
              <a:rPr lang="ru-RU" sz="2000" b="1" i="1" dirty="0" smtClean="0">
                <a:latin typeface="Times New Roman" pitchFamily="18" charset="0"/>
                <a:cs typeface="Times New Roman" pitchFamily="18" charset="0"/>
              </a:rPr>
              <a:t> (программа А).</a:t>
            </a:r>
          </a:p>
          <a:p>
            <a:pPr>
              <a:defRPr/>
            </a:pPr>
            <a:r>
              <a:rPr lang="ru-RU" sz="2400" b="1" dirty="0" smtClean="0">
                <a:latin typeface="Times New Roman" pitchFamily="18" charset="0"/>
                <a:cs typeface="Times New Roman" pitchFamily="18" charset="0"/>
              </a:rPr>
              <a:t>Продолжительность - Не менее 16 часов</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Периодичность-  Не реже 1 раза в 3 года</a:t>
            </a:r>
            <a:br>
              <a:rPr lang="ru-RU" sz="2400" b="1" dirty="0" smtClean="0">
                <a:latin typeface="Times New Roman" pitchFamily="18" charset="0"/>
                <a:cs typeface="Times New Roman" pitchFamily="18" charset="0"/>
              </a:rPr>
            </a:br>
            <a:r>
              <a:rPr lang="ru-RU" sz="2400" b="1" i="1" dirty="0" smtClean="0">
                <a:solidFill>
                  <a:schemeClr val="accent6">
                    <a:lumMod val="75000"/>
                  </a:schemeClr>
                </a:solidFill>
                <a:latin typeface="Times New Roman" pitchFamily="18" charset="0"/>
                <a:cs typeface="Times New Roman" pitchFamily="18" charset="0"/>
              </a:rPr>
              <a:t>Направляются на обучение в учебный центр:</a:t>
            </a:r>
            <a:r>
              <a:rPr lang="ru-RU" sz="2400" b="1" i="1" dirty="0" smtClean="0">
                <a:latin typeface="Times New Roman" pitchFamily="18" charset="0"/>
                <a:cs typeface="Times New Roman" pitchFamily="18" charset="0"/>
              </a:rPr>
              <a:t/>
            </a:r>
            <a:br>
              <a:rPr lang="ru-RU" sz="2400" b="1" i="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1. Руководитель организации,</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2. Заместитель руководителя, на которых возложены обязанности по ОТ,</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3. Руководители филиалов и их заместители, на которых возложены обязанности по ОТ,</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4. Руководители структурных подразделений организации и филиалов и их заместители,</a:t>
            </a:r>
          </a:p>
          <a:p>
            <a:pPr marL="46037" indent="0">
              <a:buFont typeface="Georgia" pitchFamily="18" charset="0"/>
              <a:buNone/>
              <a:defRPr/>
            </a:pPr>
            <a:r>
              <a:rPr lang="ru-RU" sz="2400" b="1" dirty="0" smtClean="0">
                <a:latin typeface="Times New Roman" pitchFamily="18" charset="0"/>
                <a:cs typeface="Times New Roman" pitchFamily="18" charset="0"/>
              </a:rPr>
              <a:t>   5. Специалисты по ОТ,</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6. Члены комитетов (комиссий) по ОТ,</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7. Уполномоченные по ОТ,</a:t>
            </a:r>
            <a:br>
              <a:rPr lang="ru-RU" sz="2400" b="1" dirty="0" smtClean="0">
                <a:latin typeface="Times New Roman" pitchFamily="18" charset="0"/>
                <a:cs typeface="Times New Roman" pitchFamily="18" charset="0"/>
              </a:rPr>
            </a:br>
            <a:r>
              <a:rPr lang="ru-RU" sz="2400" b="1" dirty="0" smtClean="0">
                <a:latin typeface="Times New Roman" pitchFamily="18" charset="0"/>
                <a:cs typeface="Times New Roman" pitchFamily="18" charset="0"/>
              </a:rPr>
              <a:t>   8. Члены комиссий по проверке знания требований ОТ.</a:t>
            </a:r>
            <a:br>
              <a:rPr lang="ru-RU" sz="2400" b="1" dirty="0" smtClean="0">
                <a:latin typeface="Times New Roman" pitchFamily="18" charset="0"/>
                <a:cs typeface="Times New Roman" pitchFamily="18" charset="0"/>
              </a:rPr>
            </a:br>
            <a:endParaRPr lang="ru-RU" sz="2400" b="1" dirty="0">
              <a:latin typeface="Times New Roman" pitchFamily="18" charset="0"/>
              <a:cs typeface="Times New Roman" pitchFamily="18" charset="0"/>
            </a:endParaRP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0"/>
            <a:ext cx="8748972" cy="7294305"/>
          </a:xfrm>
          <a:prstGeom prst="rect">
            <a:avLst/>
          </a:prstGeom>
        </p:spPr>
        <p:txBody>
          <a:bodyPr wrap="square">
            <a:spAutoFit/>
          </a:bodyPr>
          <a:lstStyle/>
          <a:p>
            <a:pPr algn="ctr">
              <a:defRPr/>
            </a:pPr>
            <a:r>
              <a:rPr lang="ru-RU" sz="2400" b="1" i="1" dirty="0" smtClean="0">
                <a:solidFill>
                  <a:srgbClr val="003399"/>
                </a:solidFill>
                <a:latin typeface="Times New Roman" pitchFamily="18" charset="0"/>
                <a:cs typeface="Times New Roman" pitchFamily="18" charset="0"/>
              </a:rPr>
              <a:t>Программа обучения безопасным методам и приемам выполнения работ при воздействии вредных или опасных производственных факторов и источников опасности, которые выявлены в рамках </a:t>
            </a:r>
            <a:r>
              <a:rPr lang="ru-RU" sz="2400" b="1" i="1" dirty="0" err="1" smtClean="0">
                <a:solidFill>
                  <a:srgbClr val="003399"/>
                </a:solidFill>
                <a:latin typeface="Times New Roman" pitchFamily="18" charset="0"/>
                <a:cs typeface="Times New Roman" pitchFamily="18" charset="0"/>
              </a:rPr>
              <a:t>спецоценки</a:t>
            </a:r>
            <a:r>
              <a:rPr lang="ru-RU" sz="2400" b="1" i="1" dirty="0" smtClean="0">
                <a:solidFill>
                  <a:srgbClr val="003399"/>
                </a:solidFill>
                <a:latin typeface="Times New Roman" pitchFamily="18" charset="0"/>
                <a:cs typeface="Times New Roman" pitchFamily="18" charset="0"/>
              </a:rPr>
              <a:t> и оценки профрисков</a:t>
            </a:r>
            <a:r>
              <a:rPr lang="ru-RU" sz="2000" i="1" dirty="0" smtClean="0">
                <a:latin typeface="Times New Roman" pitchFamily="18" charset="0"/>
                <a:cs typeface="Times New Roman" pitchFamily="18" charset="0"/>
              </a:rPr>
              <a:t> </a:t>
            </a:r>
            <a:r>
              <a:rPr lang="ru-RU" sz="2000" b="1" i="1" dirty="0" smtClean="0">
                <a:latin typeface="Times New Roman" pitchFamily="18" charset="0"/>
                <a:cs typeface="Times New Roman" pitchFamily="18" charset="0"/>
              </a:rPr>
              <a:t>(программа Б).</a:t>
            </a:r>
          </a:p>
          <a:p>
            <a:pPr>
              <a:defRPr/>
            </a:pPr>
            <a:r>
              <a:rPr lang="ru-RU" sz="2200" b="1" dirty="0" smtClean="0">
                <a:solidFill>
                  <a:schemeClr val="accent2">
                    <a:lumMod val="75000"/>
                  </a:schemeClr>
                </a:solidFill>
                <a:latin typeface="Times New Roman" pitchFamily="18" charset="0"/>
                <a:cs typeface="Times New Roman" pitchFamily="18" charset="0"/>
              </a:rPr>
              <a:t>Продолжительность обучения - Не менее 16 часов</a:t>
            </a:r>
            <a:br>
              <a:rPr lang="ru-RU" sz="2200" b="1" dirty="0" smtClean="0">
                <a:solidFill>
                  <a:schemeClr val="accent2">
                    <a:lumMod val="75000"/>
                  </a:schemeClr>
                </a:solidFill>
                <a:latin typeface="Times New Roman" pitchFamily="18" charset="0"/>
                <a:cs typeface="Times New Roman" pitchFamily="18" charset="0"/>
              </a:rPr>
            </a:br>
            <a:r>
              <a:rPr lang="ru-RU" sz="2200" b="1" dirty="0" smtClean="0">
                <a:solidFill>
                  <a:schemeClr val="accent2">
                    <a:lumMod val="75000"/>
                  </a:schemeClr>
                </a:solidFill>
                <a:latin typeface="Times New Roman" pitchFamily="18" charset="0"/>
                <a:cs typeface="Times New Roman" pitchFamily="18" charset="0"/>
              </a:rPr>
              <a:t>Периодичность обучения - Не реже 1 раза в 3 года</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i="1" dirty="0" smtClean="0">
                <a:solidFill>
                  <a:srgbClr val="7030A0"/>
                </a:solidFill>
                <a:latin typeface="Times New Roman" pitchFamily="18" charset="0"/>
                <a:cs typeface="Times New Roman" pitchFamily="18" charset="0"/>
              </a:rPr>
              <a:t>Обучаются в учебном центре:</a:t>
            </a:r>
            <a:br>
              <a:rPr lang="ru-RU" sz="2200" b="1" i="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1. Руководители филиалов и их заместители, на которых возложены обязанности по ОТ,</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2. Руководители структурных подразделений организации и филиалов и их заместители,</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3. Специалисты по ОТ,</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4. Члены комитетов (комиссий) по ОТ,</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5. Уполномоченные по ОТ,</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6. Члены комиссий по проверке знания требований ОТ,</a:t>
            </a:r>
            <a:br>
              <a:rPr lang="ru-RU" sz="2200" b="1" dirty="0" smtClean="0">
                <a:solidFill>
                  <a:srgbClr val="7030A0"/>
                </a:solidFill>
                <a:latin typeface="Times New Roman" pitchFamily="18" charset="0"/>
                <a:cs typeface="Times New Roman" pitchFamily="18" charset="0"/>
              </a:rPr>
            </a:br>
            <a:r>
              <a:rPr lang="ru-RU" sz="2200" b="1" dirty="0" smtClean="0">
                <a:solidFill>
                  <a:srgbClr val="7030A0"/>
                </a:solidFill>
                <a:latin typeface="Times New Roman" pitchFamily="18" charset="0"/>
                <a:cs typeface="Times New Roman" pitchFamily="18" charset="0"/>
              </a:rPr>
              <a:t>7. Ответственные за инструктажи и обучение требованиям ОТ.</a:t>
            </a:r>
          </a:p>
          <a:p>
            <a:pPr>
              <a:defRPr/>
            </a:pPr>
            <a:r>
              <a:rPr lang="ru-RU" sz="2200" b="1" dirty="0" smtClean="0">
                <a:latin typeface="Times New Roman" pitchFamily="18" charset="0"/>
                <a:cs typeface="Times New Roman" pitchFamily="18" charset="0"/>
              </a:rPr>
              <a:t>Обучаются внутри организации</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1. Специалисты</a:t>
            </a:r>
          </a:p>
          <a:p>
            <a:pPr>
              <a:defRPr/>
            </a:pPr>
            <a:r>
              <a:rPr lang="ru-RU" sz="2200" b="1" dirty="0" smtClean="0">
                <a:latin typeface="Times New Roman" pitchFamily="18" charset="0"/>
                <a:cs typeface="Times New Roman" pitchFamily="18" charset="0"/>
              </a:rPr>
              <a:t>2. Работники рабочих профессий</a:t>
            </a:r>
            <a:r>
              <a:rPr lang="ru-RU" sz="2200"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endParaRPr lang="ru-RU" sz="2200" b="1" i="1" dirty="0">
              <a:latin typeface="Times New Roman"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7524" y="188640"/>
            <a:ext cx="8604956" cy="4832092"/>
          </a:xfrm>
          <a:prstGeom prst="rect">
            <a:avLst/>
          </a:prstGeom>
        </p:spPr>
        <p:txBody>
          <a:bodyPr wrap="square">
            <a:spAutoFit/>
          </a:bodyPr>
          <a:lstStyle/>
          <a:p>
            <a:pPr indent="457200" algn="ctr">
              <a:defRPr/>
            </a:pPr>
            <a:r>
              <a:rPr lang="ru-RU" sz="2800" b="1" dirty="0" smtClean="0">
                <a:solidFill>
                  <a:srgbClr val="FF0000"/>
                </a:solidFill>
                <a:latin typeface="Times New Roman" pitchFamily="18" charset="0"/>
                <a:cs typeface="Times New Roman" pitchFamily="18" charset="0"/>
              </a:rPr>
              <a:t>Допустимо </a:t>
            </a:r>
            <a:r>
              <a:rPr lang="ru-RU" sz="2800" b="1" u="sng" dirty="0" smtClean="0">
                <a:solidFill>
                  <a:srgbClr val="FF0000"/>
                </a:solidFill>
                <a:latin typeface="Times New Roman" pitchFamily="18" charset="0"/>
                <a:cs typeface="Times New Roman" pitchFamily="18" charset="0"/>
              </a:rPr>
              <a:t>не проводить </a:t>
            </a:r>
            <a:r>
              <a:rPr lang="ru-RU" sz="2800" b="1" dirty="0" smtClean="0">
                <a:solidFill>
                  <a:srgbClr val="FF0000"/>
                </a:solidFill>
                <a:latin typeface="Times New Roman" pitchFamily="18" charset="0"/>
                <a:cs typeface="Times New Roman" pitchFamily="18" charset="0"/>
              </a:rPr>
              <a:t>обучение по </a:t>
            </a:r>
          </a:p>
          <a:p>
            <a:pPr indent="457200" algn="ctr">
              <a:defRPr/>
            </a:pPr>
            <a:r>
              <a:rPr lang="ru-RU" sz="2800" b="1" dirty="0" smtClean="0">
                <a:solidFill>
                  <a:schemeClr val="tx2">
                    <a:lumMod val="75000"/>
                  </a:schemeClr>
                </a:solidFill>
                <a:latin typeface="Times New Roman" pitchFamily="18" charset="0"/>
                <a:cs typeface="Times New Roman" pitchFamily="18" charset="0"/>
              </a:rPr>
              <a:t>программе Б</a:t>
            </a:r>
            <a:r>
              <a:rPr lang="ru-RU" sz="2800" b="1" dirty="0" smtClean="0">
                <a:solidFill>
                  <a:srgbClr val="FF0000"/>
                </a:solidFill>
                <a:latin typeface="Times New Roman" pitchFamily="18" charset="0"/>
                <a:cs typeface="Times New Roman" pitchFamily="18" charset="0"/>
              </a:rPr>
              <a:t> работникам и их руководителям, которые </a:t>
            </a:r>
            <a:r>
              <a:rPr lang="ru-RU" sz="2800" i="1" dirty="0" smtClean="0">
                <a:latin typeface="Times New Roman" pitchFamily="18" charset="0"/>
                <a:cs typeface="Times New Roman" pitchFamily="18" charset="0"/>
              </a:rPr>
              <a:t>(п. 54 Порядка обучения № 2464):</a:t>
            </a:r>
            <a:r>
              <a:rPr lang="ru-RU" sz="2800" b="1" dirty="0" smtClean="0">
                <a:solidFill>
                  <a:srgbClr val="FF0000"/>
                </a:solidFill>
                <a:latin typeface="Times New Roman" pitchFamily="18" charset="0"/>
                <a:cs typeface="Times New Roman" pitchFamily="18" charset="0"/>
              </a:rPr>
              <a:t> </a:t>
            </a:r>
          </a:p>
          <a:p>
            <a:pPr indent="457200" algn="ctr">
              <a:defRPr/>
            </a:pPr>
            <a:r>
              <a:rPr lang="ru-RU" sz="2800" b="1" dirty="0" smtClean="0">
                <a:solidFill>
                  <a:schemeClr val="accent2">
                    <a:lumMod val="50000"/>
                  </a:schemeClr>
                </a:solidFill>
                <a:latin typeface="Times New Roman" pitchFamily="18" charset="0"/>
                <a:cs typeface="Times New Roman" pitchFamily="18" charset="0"/>
              </a:rPr>
              <a:t>- используют компьютеры и копировально-множительную технику для нужд самой организации, бытовую технику, которая не участвует в технологическом процессе производства, и </a:t>
            </a:r>
            <a:r>
              <a:rPr lang="ru-RU" sz="2800" b="1" u="sng" dirty="0" smtClean="0">
                <a:solidFill>
                  <a:schemeClr val="accent2">
                    <a:lumMod val="50000"/>
                  </a:schemeClr>
                </a:solidFill>
                <a:latin typeface="Times New Roman" pitchFamily="18" charset="0"/>
                <a:cs typeface="Times New Roman" pitchFamily="18" charset="0"/>
              </a:rPr>
              <a:t>отсутствуют</a:t>
            </a:r>
            <a:r>
              <a:rPr lang="ru-RU" sz="2800" b="1" dirty="0" smtClean="0">
                <a:solidFill>
                  <a:schemeClr val="accent2">
                    <a:lumMod val="50000"/>
                  </a:schemeClr>
                </a:solidFill>
                <a:latin typeface="Times New Roman" pitchFamily="18" charset="0"/>
                <a:cs typeface="Times New Roman" pitchFamily="18" charset="0"/>
              </a:rPr>
              <a:t> другие источники опасности;</a:t>
            </a:r>
          </a:p>
          <a:p>
            <a:pPr indent="457200" algn="ctr">
              <a:buFontTx/>
              <a:buChar char="-"/>
              <a:defRPr/>
            </a:pPr>
            <a:r>
              <a:rPr lang="ru-RU" sz="2800" b="1" dirty="0" smtClean="0">
                <a:solidFill>
                  <a:schemeClr val="accent2">
                    <a:lumMod val="50000"/>
                  </a:schemeClr>
                </a:solidFill>
                <a:latin typeface="Times New Roman" pitchFamily="18" charset="0"/>
                <a:cs typeface="Times New Roman" pitchFamily="18" charset="0"/>
              </a:rPr>
              <a:t>условия труда по результатам </a:t>
            </a:r>
            <a:r>
              <a:rPr lang="ru-RU" sz="2800" b="1" dirty="0" err="1" smtClean="0">
                <a:solidFill>
                  <a:schemeClr val="accent2">
                    <a:lumMod val="50000"/>
                  </a:schemeClr>
                </a:solidFill>
                <a:latin typeface="Times New Roman" pitchFamily="18" charset="0"/>
                <a:cs typeface="Times New Roman" pitchFamily="18" charset="0"/>
              </a:rPr>
              <a:t>спецоценки</a:t>
            </a:r>
            <a:r>
              <a:rPr lang="ru-RU" sz="2800" b="1" dirty="0" smtClean="0">
                <a:solidFill>
                  <a:schemeClr val="accent2">
                    <a:lumMod val="50000"/>
                  </a:schemeClr>
                </a:solidFill>
                <a:latin typeface="Times New Roman" pitchFamily="18" charset="0"/>
                <a:cs typeface="Times New Roman" pitchFamily="18" charset="0"/>
              </a:rPr>
              <a:t> </a:t>
            </a:r>
            <a:r>
              <a:rPr lang="ru-RU" sz="2800" b="1" u="sng" dirty="0" smtClean="0">
                <a:solidFill>
                  <a:schemeClr val="accent2">
                    <a:lumMod val="50000"/>
                  </a:schemeClr>
                </a:solidFill>
                <a:latin typeface="Times New Roman" pitchFamily="18" charset="0"/>
                <a:cs typeface="Times New Roman" pitchFamily="18" charset="0"/>
              </a:rPr>
              <a:t>оптимальные и допустимые</a:t>
            </a:r>
            <a:r>
              <a:rPr lang="ru-RU" sz="2800" b="1" dirty="0" smtClean="0">
                <a:solidFill>
                  <a:schemeClr val="accent2">
                    <a:lumMod val="50000"/>
                  </a:schemeClr>
                </a:solidFill>
                <a:latin typeface="Times New Roman" pitchFamily="18" charset="0"/>
                <a:cs typeface="Times New Roman" pitchFamily="18" charset="0"/>
              </a:rPr>
              <a:t>.</a:t>
            </a:r>
            <a:endParaRPr lang="ru-RU" sz="2800" dirty="0">
              <a:solidFill>
                <a:schemeClr val="accent2">
                  <a:lumMod val="50000"/>
                </a:schemeClr>
              </a:solidFill>
            </a:endParaRPr>
          </a:p>
        </p:txBody>
      </p:sp>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84976" cy="4401205"/>
          </a:xfrm>
          <a:prstGeom prst="rect">
            <a:avLst/>
          </a:prstGeom>
        </p:spPr>
        <p:txBody>
          <a:bodyPr wrap="square">
            <a:spAutoFit/>
          </a:bodyPr>
          <a:lstStyle/>
          <a:p>
            <a:pPr algn="ctr">
              <a:defRPr/>
            </a:pPr>
            <a:r>
              <a:rPr lang="ru-RU" sz="2800" b="1" dirty="0" smtClean="0">
                <a:solidFill>
                  <a:srgbClr val="0000CC"/>
                </a:solidFill>
                <a:latin typeface="Times New Roman" panose="02020603050405020304" pitchFamily="18" charset="0"/>
                <a:cs typeface="Times New Roman" panose="02020603050405020304" pitchFamily="18" charset="0"/>
              </a:rPr>
              <a:t>Программа обучения безопасным методам и приемам выполнения работ повышенной опасности</a:t>
            </a:r>
          </a:p>
          <a:p>
            <a:pPr algn="ctr">
              <a:defRPr/>
            </a:pPr>
            <a:r>
              <a:rPr lang="ru-RU" sz="2400" i="1" dirty="0" smtClean="0">
                <a:latin typeface="Times New Roman" pitchFamily="18" charset="0"/>
                <a:cs typeface="Times New Roman" pitchFamily="18" charset="0"/>
              </a:rPr>
              <a:t> (программа В).</a:t>
            </a:r>
          </a:p>
          <a:p>
            <a:pPr>
              <a:defRPr/>
            </a:pPr>
            <a:r>
              <a:rPr lang="ru-RU" sz="2000" b="1" dirty="0" smtClean="0"/>
              <a:t>Содержание  и продолжительность обучения определяет работодатель.</a:t>
            </a:r>
            <a:br>
              <a:rPr lang="ru-RU" sz="2000" b="1" dirty="0" smtClean="0"/>
            </a:br>
            <a:r>
              <a:rPr lang="ru-RU" sz="2000" b="1" dirty="0" smtClean="0">
                <a:solidFill>
                  <a:srgbClr val="7030A0"/>
                </a:solidFill>
              </a:rPr>
              <a:t>Периодичность обучения - Не реже 1 раза в год</a:t>
            </a:r>
          </a:p>
          <a:p>
            <a:pPr>
              <a:defRPr/>
            </a:pPr>
            <a:r>
              <a:rPr lang="ru-RU" sz="2000" b="1" i="1" dirty="0" smtClean="0">
                <a:solidFill>
                  <a:srgbClr val="FF0000"/>
                </a:solidFill>
              </a:rPr>
              <a:t>Направляются на обучение в учебный центр:</a:t>
            </a:r>
            <a:r>
              <a:rPr lang="ru-RU" sz="2000" b="1" i="1" dirty="0" smtClean="0"/>
              <a:t/>
            </a:r>
            <a:br>
              <a:rPr lang="ru-RU" sz="2000" b="1" i="1" dirty="0" smtClean="0"/>
            </a:br>
            <a:r>
              <a:rPr lang="ru-RU" sz="2000" b="1" dirty="0" smtClean="0"/>
              <a:t>1. Члены специализированной комиссии по проверке знания</a:t>
            </a:r>
            <a:br>
              <a:rPr lang="ru-RU" sz="2000" b="1" dirty="0" smtClean="0"/>
            </a:br>
            <a:r>
              <a:rPr lang="ru-RU" sz="2000" b="1" dirty="0" smtClean="0"/>
              <a:t>требований ОТ работников, выполняющих работы повышенной опасности.</a:t>
            </a:r>
            <a:br>
              <a:rPr lang="ru-RU" sz="2000" b="1" dirty="0" smtClean="0"/>
            </a:br>
            <a:r>
              <a:rPr lang="ru-RU" sz="2000" b="1" dirty="0" smtClean="0"/>
              <a:t>2. Ответственные за организацию, выполнение и контроль работ повышенной опасности. </a:t>
            </a:r>
          </a:p>
          <a:p>
            <a:pPr>
              <a:defRPr/>
            </a:pPr>
            <a:endParaRPr lang="ru-RU" sz="2000" b="1" dirty="0" smtClean="0"/>
          </a:p>
        </p:txBody>
      </p:sp>
      <p:sp>
        <p:nvSpPr>
          <p:cNvPr id="3" name="Прямоугольник 2"/>
          <p:cNvSpPr/>
          <p:nvPr/>
        </p:nvSpPr>
        <p:spPr>
          <a:xfrm>
            <a:off x="359532" y="4005064"/>
            <a:ext cx="8604956" cy="1631216"/>
          </a:xfrm>
          <a:prstGeom prst="rect">
            <a:avLst/>
          </a:prstGeom>
        </p:spPr>
        <p:txBody>
          <a:bodyPr wrap="square">
            <a:spAutoFit/>
          </a:bodyPr>
          <a:lstStyle/>
          <a:p>
            <a:pPr algn="ctr"/>
            <a:endParaRPr lang="ru-RU" altLang="ru-RU" sz="2000" dirty="0" smtClean="0">
              <a:solidFill>
                <a:srgbClr val="0000FF"/>
              </a:solidFill>
              <a:latin typeface="Times New Roman" pitchFamily="18" charset="0"/>
              <a:cs typeface="Times New Roman" pitchFamily="18" charset="0"/>
            </a:endParaRPr>
          </a:p>
          <a:p>
            <a:pPr algn="ctr"/>
            <a:r>
              <a:rPr lang="ru-RU" altLang="ru-RU" sz="2000" b="1" dirty="0" smtClean="0">
                <a:solidFill>
                  <a:srgbClr val="0000FF"/>
                </a:solidFill>
                <a:latin typeface="Times New Roman" pitchFamily="18" charset="0"/>
                <a:cs typeface="Times New Roman" pitchFamily="18" charset="0"/>
              </a:rPr>
              <a:t>Перечень работ повышенной опасности, к которым предъявляются отдельные требования по организации работ и обучению работников </a:t>
            </a:r>
          </a:p>
          <a:p>
            <a:pPr algn="ctr"/>
            <a:r>
              <a:rPr lang="ru-RU" altLang="ru-RU" sz="2000" b="1" dirty="0" smtClean="0">
                <a:solidFill>
                  <a:schemeClr val="accent1">
                    <a:lumMod val="25000"/>
                  </a:schemeClr>
                </a:solidFill>
                <a:latin typeface="Times New Roman" pitchFamily="18" charset="0"/>
                <a:cs typeface="Times New Roman" pitchFamily="18" charset="0"/>
              </a:rPr>
              <a:t>Приказ Минтруда России от 29.10.2021 № 776н «Об утверждении Примерного положения о системе управления охраной труда«»</a:t>
            </a:r>
            <a:endParaRPr lang="ru-RU" altLang="ru-RU" sz="2000" b="1" dirty="0">
              <a:solidFill>
                <a:srgbClr val="0000FF"/>
              </a:solidFill>
              <a:latin typeface="Arial Black" pitchFamily="34" charset="0"/>
            </a:endParaRP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19" y="0"/>
            <a:ext cx="8496945" cy="7909858"/>
          </a:xfrm>
          <a:prstGeom prst="rect">
            <a:avLst/>
          </a:prstGeom>
        </p:spPr>
        <p:txBody>
          <a:bodyPr wrap="square">
            <a:spAutoFit/>
          </a:bodyPr>
          <a:lstStyle/>
          <a:p>
            <a:pPr algn="ctr"/>
            <a:r>
              <a:rPr lang="ru-RU" altLang="ru-RU" sz="2800" b="1" dirty="0" smtClean="0">
                <a:solidFill>
                  <a:srgbClr val="0000FF"/>
                </a:solidFill>
                <a:latin typeface="Times New Roman" pitchFamily="18" charset="0"/>
                <a:cs typeface="Times New Roman" pitchFamily="18" charset="0"/>
              </a:rPr>
              <a:t>	Примерный перечень работ повышенной опасности, к которым предъявляются отдельные требования по организации работ и обучению работников:</a:t>
            </a:r>
            <a:r>
              <a:rPr lang="ru-RU" sz="2800" dirty="0" smtClean="0"/>
              <a:t> </a:t>
            </a:r>
          </a:p>
          <a:p>
            <a:pPr algn="just">
              <a:buFontTx/>
              <a:buChar char="-"/>
            </a:pPr>
            <a:r>
              <a:rPr lang="ru-RU" sz="2000" dirty="0" smtClean="0"/>
              <a:t>   земляные работы </a:t>
            </a:r>
          </a:p>
          <a:p>
            <a:pPr algn="just">
              <a:buFontTx/>
              <a:buChar char="-"/>
            </a:pPr>
            <a:r>
              <a:rPr lang="ru-RU" sz="2000" dirty="0" smtClean="0"/>
              <a:t>- ремонтные, монтажные и демонтажные работы</a:t>
            </a:r>
          </a:p>
          <a:p>
            <a:pPr algn="just">
              <a:buFontTx/>
              <a:buChar char="-"/>
            </a:pPr>
            <a:r>
              <a:rPr lang="ru-RU" sz="2000" dirty="0" smtClean="0"/>
              <a:t> работы вблизи вращающихся механизмов и движущихся частей оборудования </a:t>
            </a:r>
          </a:p>
          <a:p>
            <a:pPr algn="just">
              <a:buFontTx/>
              <a:buChar char="-"/>
            </a:pPr>
            <a:r>
              <a:rPr lang="ru-RU" sz="2000" dirty="0" smtClean="0"/>
              <a:t>- работы, связанные с опасностью поражения персонала электрическим током </a:t>
            </a:r>
          </a:p>
          <a:p>
            <a:pPr algn="just">
              <a:buFontTx/>
              <a:buChar char="-"/>
            </a:pPr>
            <a:r>
              <a:rPr lang="ru-RU" sz="2000" dirty="0" smtClean="0"/>
              <a:t> работы на высоте </a:t>
            </a:r>
          </a:p>
          <a:p>
            <a:pPr algn="just">
              <a:buFontTx/>
              <a:buChar char="-"/>
            </a:pPr>
            <a:r>
              <a:rPr lang="ru-RU" sz="2000" dirty="0" smtClean="0"/>
              <a:t> работы с ручным пиротехническим инструментом.</a:t>
            </a:r>
          </a:p>
          <a:p>
            <a:pPr algn="just">
              <a:buFontTx/>
              <a:buChar char="-"/>
            </a:pPr>
            <a:r>
              <a:rPr lang="ru-RU" sz="2000" dirty="0" smtClean="0"/>
              <a:t>- работы в замкнутых объемах, в ограниченных пространствах</a:t>
            </a:r>
          </a:p>
          <a:p>
            <a:pPr algn="just">
              <a:buFontTx/>
              <a:buChar char="-"/>
            </a:pPr>
            <a:r>
              <a:rPr lang="ru-RU" sz="2000" dirty="0" smtClean="0"/>
              <a:t> электросварочные и газосварочные работы </a:t>
            </a:r>
          </a:p>
          <a:p>
            <a:pPr algn="just">
              <a:buFontTx/>
              <a:buChar char="-"/>
            </a:pPr>
            <a:r>
              <a:rPr lang="ru-RU" sz="2000" dirty="0" smtClean="0"/>
              <a:t>- огневые работы </a:t>
            </a:r>
          </a:p>
          <a:p>
            <a:pPr algn="just">
              <a:buFontTx/>
              <a:buChar char="-"/>
            </a:pPr>
            <a:r>
              <a:rPr lang="ru-RU" sz="2000" dirty="0" smtClean="0"/>
              <a:t> газоопасные работы </a:t>
            </a:r>
          </a:p>
          <a:p>
            <a:pPr algn="just">
              <a:buFontTx/>
              <a:buChar char="-"/>
            </a:pPr>
            <a:r>
              <a:rPr lang="ru-RU" sz="2000" dirty="0" smtClean="0"/>
              <a:t> работы, связанные с эксплуатацией подъемных сооружений </a:t>
            </a:r>
          </a:p>
          <a:p>
            <a:pPr algn="just">
              <a:buFontTx/>
              <a:buChar char="-"/>
            </a:pPr>
            <a:r>
              <a:rPr lang="ru-RU" sz="2000" dirty="0" smtClean="0"/>
              <a:t> работы, связанные с эксплуатацией тепловых энергоустановок </a:t>
            </a:r>
          </a:p>
          <a:p>
            <a:pPr algn="just">
              <a:buFontTx/>
              <a:buChar char="-"/>
            </a:pPr>
            <a:r>
              <a:rPr lang="ru-RU" sz="2000" dirty="0" smtClean="0"/>
              <a:t>окрасочные работы </a:t>
            </a:r>
          </a:p>
          <a:p>
            <a:pPr algn="just">
              <a:buFontTx/>
              <a:buChar char="-"/>
            </a:pPr>
            <a:r>
              <a:rPr lang="ru-RU" sz="2000" dirty="0" smtClean="0"/>
              <a:t>- работы, выполняемые в зданиях или сооружениях, находящихся в аварийном состоянии. </a:t>
            </a:r>
            <a:endParaRPr lang="ru-RU" sz="2000" b="1" dirty="0" smtClean="0"/>
          </a:p>
          <a:p>
            <a:endParaRPr lang="ru-RU" sz="2800" dirty="0" smtClean="0"/>
          </a:p>
          <a:p>
            <a:endParaRPr lang="ru-RU" sz="2800" dirty="0"/>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Содержимое 2"/>
          <p:cNvSpPr>
            <a:spLocks noGrp="1"/>
          </p:cNvSpPr>
          <p:nvPr>
            <p:ph idx="1"/>
          </p:nvPr>
        </p:nvSpPr>
        <p:spPr>
          <a:xfrm>
            <a:off x="163513" y="1"/>
            <a:ext cx="8801100" cy="3867150"/>
          </a:xfrm>
        </p:spPr>
        <p:txBody>
          <a:bodyPr/>
          <a:lstStyle/>
          <a:p>
            <a:pPr algn="ctr">
              <a:buNone/>
            </a:pPr>
            <a:r>
              <a:rPr lang="ru-RU" sz="3200" b="1" dirty="0" smtClean="0">
                <a:solidFill>
                  <a:srgbClr val="FF0000"/>
                </a:solidFill>
                <a:latin typeface="Times New Roman" pitchFamily="18" charset="0"/>
                <a:cs typeface="Times New Roman" pitchFamily="18" charset="0"/>
              </a:rPr>
              <a:t>Организация и проведение обучения по оказанию первой помощи пострадавшим</a:t>
            </a:r>
            <a:br>
              <a:rPr lang="ru-RU" sz="3200" b="1" dirty="0" smtClean="0">
                <a:solidFill>
                  <a:srgbClr val="FF0000"/>
                </a:solidFill>
                <a:latin typeface="Times New Roman" pitchFamily="18" charset="0"/>
                <a:cs typeface="Times New Roman" pitchFamily="18" charset="0"/>
              </a:rPr>
            </a:br>
            <a:r>
              <a:rPr lang="ru-RU" sz="2000" b="1" dirty="0" smtClean="0">
                <a:latin typeface="Times New Roman" pitchFamily="18" charset="0"/>
                <a:cs typeface="Times New Roman" pitchFamily="18" charset="0"/>
              </a:rPr>
              <a:t>статьи  214, 215, 219 ТК РФ</a:t>
            </a:r>
          </a:p>
        </p:txBody>
      </p:sp>
      <p:sp>
        <p:nvSpPr>
          <p:cNvPr id="38916" name="AutoShape 5" descr="http://www.educaltai.ru/upload/medialibrary/082/img_5648.jpg"/>
          <p:cNvSpPr>
            <a:spLocks noChangeAspect="1" noChangeArrowheads="1"/>
          </p:cNvSpPr>
          <p:nvPr/>
        </p:nvSpPr>
        <p:spPr bwMode="auto">
          <a:xfrm>
            <a:off x="57150" y="-122238"/>
            <a:ext cx="304800" cy="304801"/>
          </a:xfrm>
          <a:prstGeom prst="rect">
            <a:avLst/>
          </a:prstGeom>
          <a:noFill/>
          <a:ln w="9525">
            <a:noFill/>
            <a:miter lim="800000"/>
            <a:headEnd/>
            <a:tailEnd/>
          </a:ln>
        </p:spPr>
        <p:txBody>
          <a:bodyPr/>
          <a:lstStyle/>
          <a:p>
            <a:endParaRPr lang="ru-RU"/>
          </a:p>
        </p:txBody>
      </p:sp>
      <p:sp>
        <p:nvSpPr>
          <p:cNvPr id="5" name="Прямоугольник 4"/>
          <p:cNvSpPr/>
          <p:nvPr/>
        </p:nvSpPr>
        <p:spPr>
          <a:xfrm>
            <a:off x="163512" y="1412776"/>
            <a:ext cx="8980487" cy="4893647"/>
          </a:xfrm>
          <a:prstGeom prst="rect">
            <a:avLst/>
          </a:prstGeom>
        </p:spPr>
        <p:txBody>
          <a:bodyPr wrap="square">
            <a:spAutoFit/>
          </a:bodyPr>
          <a:lstStyle/>
          <a:p>
            <a:r>
              <a:rPr lang="ru-RU" altLang="ru-RU" sz="2400" b="1" dirty="0" smtClean="0">
                <a:solidFill>
                  <a:srgbClr val="FF0000"/>
                </a:solidFill>
                <a:latin typeface="Times New Roman" pitchFamily="18" charset="0"/>
                <a:cs typeface="Times New Roman" pitchFamily="18" charset="0"/>
              </a:rPr>
              <a:t>Кого обучить?</a:t>
            </a:r>
          </a:p>
          <a:p>
            <a:r>
              <a:rPr lang="ru-RU" altLang="ru-RU" sz="2400" b="1" dirty="0" smtClean="0">
                <a:latin typeface="Times New Roman" pitchFamily="18" charset="0"/>
                <a:cs typeface="Times New Roman" pitchFamily="18" charset="0"/>
              </a:rPr>
              <a:t> 1. Ответственных за инструктаж по охране труда, в который включены вопросы оказания первой помощи пострадавшим.</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2. Работников рабочих профессий.</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3. Лиц, которые обязаны оказывать первую помощь пострадавшим.</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4. Работников, в трудовые функции которых входит управление автотранспортными средствами.</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5. Работников, которые обязаны </a:t>
            </a:r>
          </a:p>
          <a:p>
            <a:r>
              <a:rPr lang="ru-RU" altLang="ru-RU" sz="2400" b="1" dirty="0" smtClean="0">
                <a:latin typeface="Times New Roman" pitchFamily="18" charset="0"/>
                <a:cs typeface="Times New Roman" pitchFamily="18" charset="0"/>
              </a:rPr>
              <a:t>уметь оказывать первую помощь </a:t>
            </a:r>
          </a:p>
          <a:p>
            <a:r>
              <a:rPr lang="ru-RU" altLang="ru-RU" sz="2400" b="1" dirty="0" smtClean="0">
                <a:latin typeface="Times New Roman" pitchFamily="18" charset="0"/>
                <a:cs typeface="Times New Roman" pitchFamily="18" charset="0"/>
              </a:rPr>
              <a:t>пострадавшим в соответствии с </a:t>
            </a:r>
          </a:p>
          <a:p>
            <a:r>
              <a:rPr lang="ru-RU" altLang="ru-RU" sz="2400" b="1" dirty="0" smtClean="0">
                <a:latin typeface="Times New Roman" pitchFamily="18" charset="0"/>
                <a:cs typeface="Times New Roman" pitchFamily="18" charset="0"/>
              </a:rPr>
              <a:t>компетенциями и требованиями НПА.</a:t>
            </a:r>
            <a:br>
              <a:rPr lang="ru-RU" altLang="ru-RU" sz="2400" b="1" dirty="0" smtClean="0">
                <a:latin typeface="Times New Roman" pitchFamily="18" charset="0"/>
                <a:cs typeface="Times New Roman" pitchFamily="18" charset="0"/>
              </a:rPr>
            </a:br>
            <a:endParaRPr lang="ru-RU" altLang="ru-RU" sz="2400" b="1" dirty="0">
              <a:latin typeface="Times New Roman" pitchFamily="18" charset="0"/>
              <a:cs typeface="Times New Roman" pitchFamily="18" charset="0"/>
            </a:endParaRPr>
          </a:p>
        </p:txBody>
      </p:sp>
      <p:pic>
        <p:nvPicPr>
          <p:cNvPr id="587778" name="Picture 2" descr="https://in-domodedovo.ru/upload/gallery/228/53228_82830f5a2ccf1a68373c0236f675d7732a15c421.jpg"/>
          <p:cNvPicPr>
            <a:picLocks noChangeAspect="1" noChangeArrowheads="1"/>
          </p:cNvPicPr>
          <p:nvPr/>
        </p:nvPicPr>
        <p:blipFill>
          <a:blip r:embed="rId3"/>
          <a:srcRect/>
          <a:stretch>
            <a:fillRect/>
          </a:stretch>
        </p:blipFill>
        <p:spPr bwMode="auto">
          <a:xfrm>
            <a:off x="5688123" y="4437112"/>
            <a:ext cx="3276489" cy="2121339"/>
          </a:xfrm>
          <a:prstGeom prst="rect">
            <a:avLst/>
          </a:prstGeom>
          <a:noFill/>
        </p:spPr>
      </p:pic>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188640"/>
            <a:ext cx="8640960" cy="3785652"/>
          </a:xfrm>
          <a:prstGeom prst="rect">
            <a:avLst/>
          </a:prstGeom>
        </p:spPr>
        <p:txBody>
          <a:bodyPr wrap="square">
            <a:spAutoFit/>
          </a:bodyPr>
          <a:lstStyle/>
          <a:p>
            <a:r>
              <a:rPr lang="ru-RU" altLang="ru-RU" sz="2400" b="1" dirty="0" smtClean="0">
                <a:latin typeface="Times New Roman" pitchFamily="18" charset="0"/>
                <a:cs typeface="Times New Roman" pitchFamily="18" charset="0"/>
              </a:rPr>
              <a:t>6. Председателя, заместителя и членов комиссии по проверке знания требований охраны труда по вопросам оказания первой помощи пострадавшим.</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7. Ответственных за обучение по оказанию первой помощи пострадавшим.</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8. Специалистов по охране труда.</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9. Членов комитетов (комиссий) по охране труда.</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Работодатель вправе определить дополнительно  работников, которые обязаны проходить обучение.</a:t>
            </a:r>
            <a:br>
              <a:rPr lang="ru-RU" altLang="ru-RU" sz="2400" b="1" dirty="0" smtClean="0">
                <a:latin typeface="Times New Roman" pitchFamily="18" charset="0"/>
                <a:cs typeface="Times New Roman" pitchFamily="18" charset="0"/>
              </a:rPr>
            </a:br>
            <a:endParaRPr lang="ru-RU" altLang="ru-RU" sz="2400" b="1" dirty="0">
              <a:latin typeface="Times New Roman" pitchFamily="18" charset="0"/>
              <a:cs typeface="Times New Roman" pitchFamily="18" charset="0"/>
            </a:endParaRPr>
          </a:p>
        </p:txBody>
      </p:sp>
      <p:pic>
        <p:nvPicPr>
          <p:cNvPr id="4" name="Picture 8" descr="https://xn--47-kmc.xn--80aafey1amqq.xn--d1acj3b/images/events/cover/d4207709863457fb7721a071122fc4e7_big.jpg"/>
          <p:cNvPicPr>
            <a:picLocks noChangeAspect="1" noChangeArrowheads="1"/>
          </p:cNvPicPr>
          <p:nvPr/>
        </p:nvPicPr>
        <p:blipFill>
          <a:blip r:embed="rId2"/>
          <a:srcRect/>
          <a:stretch>
            <a:fillRect/>
          </a:stretch>
        </p:blipFill>
        <p:spPr bwMode="auto">
          <a:xfrm>
            <a:off x="1943708" y="3573016"/>
            <a:ext cx="5400600" cy="3060340"/>
          </a:xfrm>
          <a:prstGeom prst="rect">
            <a:avLst/>
          </a:prstGeom>
          <a:noFill/>
          <a:ln w="9525">
            <a:noFill/>
            <a:miter lim="800000"/>
            <a:headEnd/>
            <a:tailEnd/>
          </a:ln>
        </p:spPr>
      </p:pic>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3" name="Rectangle 1"/>
          <p:cNvSpPr>
            <a:spLocks noChangeArrowheads="1"/>
          </p:cNvSpPr>
          <p:nvPr/>
        </p:nvSpPr>
        <p:spPr bwMode="auto">
          <a:xfrm>
            <a:off x="215516" y="115462"/>
            <a:ext cx="8712968" cy="63709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b="1" i="0" u="none" strike="noStrike" cap="none" normalizeH="0" baseline="0" dirty="0" smtClean="0">
                <a:ln>
                  <a:noFill/>
                </a:ln>
                <a:effectLst/>
                <a:latin typeface="Times New Roman" pitchFamily="18" charset="0"/>
                <a:ea typeface="Times New Roman" pitchFamily="18" charset="0"/>
                <a:cs typeface="Times New Roman" pitchFamily="18" charset="0"/>
              </a:rPr>
              <a:t>Утвержденной единой формы протокола нет, но есть требования к его содержанию. Документ должен содержать следующую информацию (п. 92 Правил № 2464):</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ru-RU" sz="2400" b="1" i="0" u="none" strike="noStrike" cap="none" normalizeH="0" baseline="0" dirty="0" smtClean="0">
              <a:ln>
                <a:noFill/>
              </a:ln>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полное наименование организации, в которой проведено обучение;</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дата и номер приказа о создании комиссии по проверке знаний;</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Ф.И.О., председателя, его заместителя  и членов комиссии;</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наименование и продолжительность программы обучения;</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Ф.И.О., профессию или должность;</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место работы работника, который прошел проверку;</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a:t>
            </a:r>
            <a:r>
              <a:rPr kumimoji="0" lang="ru-RU" sz="2400" b="1" i="0" u="none" strike="noStrike" cap="none" normalizeH="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a:t>
            </a: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результат проверки знаний (удовлетворительно или неудовлетворительно);</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дата проверки знаний;</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подпись работника, прошедшего проверку знаний.</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400" b="1" i="0" u="none" strike="noStrike" cap="none" normalizeH="0" baseline="0" dirty="0" smtClean="0">
                <a:ln>
                  <a:noFill/>
                </a:ln>
                <a:solidFill>
                  <a:schemeClr val="accent2">
                    <a:lumMod val="75000"/>
                  </a:schemeClr>
                </a:solidFill>
                <a:effectLst/>
                <a:latin typeface="Times New Roman" pitchFamily="18" charset="0"/>
                <a:ea typeface="Times New Roman" pitchFamily="18" charset="0"/>
                <a:cs typeface="Times New Roman" pitchFamily="18" charset="0"/>
              </a:rPr>
              <a:t>	</a:t>
            </a:r>
            <a:endParaRPr kumimoji="0" lang="ru-RU" sz="2400" b="1" i="0" u="none" strike="noStrike" cap="none" normalizeH="0" baseline="0" dirty="0" smtClean="0">
              <a:ln>
                <a:noFill/>
              </a:ln>
              <a:solidFill>
                <a:schemeClr val="accent2">
                  <a:lumMod val="75000"/>
                </a:schemeClr>
              </a:solidFill>
              <a:effectLst/>
              <a:latin typeface="Times New Roman" pitchFamily="18" charset="0"/>
              <a:cs typeface="Times New Roman" pitchFamily="18" charset="0"/>
            </a:endParaRPr>
          </a:p>
        </p:txBody>
      </p:sp>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5516" y="188640"/>
            <a:ext cx="8604956" cy="4154984"/>
          </a:xfrm>
          <a:prstGeom prst="rect">
            <a:avLst/>
          </a:prstGeom>
        </p:spPr>
        <p:txBody>
          <a:bodyPr wrap="square">
            <a:spAutoFit/>
          </a:bodyPr>
          <a:lstStyle/>
          <a:p>
            <a:pPr lvl="0" algn="just" eaLnBrk="0" hangingPunct="0"/>
            <a:r>
              <a:rPr lang="ru-RU" sz="2400" b="1" dirty="0" smtClean="0">
                <a:solidFill>
                  <a:srgbClr val="0070C0"/>
                </a:solidFill>
                <a:latin typeface="Times New Roman" pitchFamily="18" charset="0"/>
                <a:ea typeface="Times New Roman" pitchFamily="18" charset="0"/>
                <a:cs typeface="Times New Roman" pitchFamily="18" charset="0"/>
              </a:rPr>
              <a:t>	</a:t>
            </a:r>
            <a:r>
              <a:rPr lang="ru-RU" sz="2400" b="1" dirty="0" smtClean="0">
                <a:latin typeface="Times New Roman" pitchFamily="18" charset="0"/>
                <a:ea typeface="Times New Roman" pitchFamily="18" charset="0"/>
                <a:cs typeface="Times New Roman" pitchFamily="18" charset="0"/>
              </a:rPr>
              <a:t>Образец протокола и порядок его заполнения работодатель утверждает локальным актом, например, в Положении о порядке обучения. Оформлять документ возможно в бумажном или в электронном виде (п. 91 Правил № 2464).</a:t>
            </a:r>
            <a:endParaRPr lang="ru-RU" sz="2400" b="1" dirty="0" smtClean="0">
              <a:latin typeface="Times New Roman" pitchFamily="18" charset="0"/>
              <a:cs typeface="Times New Roman" pitchFamily="18" charset="0"/>
            </a:endParaRPr>
          </a:p>
          <a:p>
            <a:pPr lvl="0" algn="just" eaLnBrk="0" hangingPunct="0"/>
            <a:r>
              <a:rPr lang="ru-RU" sz="2400" b="1" dirty="0" smtClean="0">
                <a:solidFill>
                  <a:srgbClr val="0070C0"/>
                </a:solidFill>
                <a:latin typeface="Times New Roman" pitchFamily="18" charset="0"/>
                <a:ea typeface="Times New Roman" pitchFamily="18" charset="0"/>
                <a:cs typeface="Times New Roman" pitchFamily="18" charset="0"/>
              </a:rPr>
              <a:t>	Протокол проверки знания требований охраны труда работников подписывается председателем (заместителем председателя) и членами комиссии по проверке знания требований охраны труда. По запросу работника  ему выдается протокол проверки знания требований охраны труда на бумажном носителе (</a:t>
            </a:r>
            <a:r>
              <a:rPr lang="ru-RU" sz="2400" b="1" dirty="0" err="1" smtClean="0">
                <a:solidFill>
                  <a:srgbClr val="0070C0"/>
                </a:solidFill>
                <a:latin typeface="Times New Roman" pitchFamily="18" charset="0"/>
                <a:ea typeface="Times New Roman" pitchFamily="18" charset="0"/>
                <a:cs typeface="Times New Roman" pitchFamily="18" charset="0"/>
              </a:rPr>
              <a:t>пп</a:t>
            </a:r>
            <a:r>
              <a:rPr lang="ru-RU" sz="2400" b="1" dirty="0" smtClean="0">
                <a:solidFill>
                  <a:srgbClr val="0070C0"/>
                </a:solidFill>
                <a:latin typeface="Times New Roman" pitchFamily="18" charset="0"/>
                <a:ea typeface="Times New Roman" pitchFamily="18" charset="0"/>
                <a:cs typeface="Times New Roman" pitchFamily="18" charset="0"/>
              </a:rPr>
              <a:t>. 91, 93, 94 Правил № 2464).</a:t>
            </a:r>
            <a:endParaRPr lang="ru-RU" sz="2400" b="1" dirty="0" smtClean="0">
              <a:solidFill>
                <a:srgbClr val="0070C0"/>
              </a:solidFill>
              <a:latin typeface="Times New Roman" pitchFamily="18" charset="0"/>
              <a:cs typeface="Times New Roman" pitchFamily="18" charset="0"/>
            </a:endParaRPr>
          </a:p>
        </p:txBody>
      </p:sp>
      <p:pic>
        <p:nvPicPr>
          <p:cNvPr id="608258" name="Picture 2" descr="https://sun9-19.userapi.com/impg/-UfBEVpkbKTLTv8D5-yCOp67tQYd1Wbi_TA13w/l7laKoPxSLU.jpg?size=604x412&amp;quality=95&amp;sign=90b9a7a959a2c9b8d5aac21c76c62862&amp;c_uniq_tag=u6z4DGGDJRGR9EvTuz4NQK81yXs2hJ4Nt2iVqB4sD2A&amp;type=album"/>
          <p:cNvPicPr>
            <a:picLocks noChangeAspect="1" noChangeArrowheads="1"/>
          </p:cNvPicPr>
          <p:nvPr/>
        </p:nvPicPr>
        <p:blipFill>
          <a:blip r:embed="rId2"/>
          <a:srcRect/>
          <a:stretch>
            <a:fillRect/>
          </a:stretch>
        </p:blipFill>
        <p:spPr bwMode="auto">
          <a:xfrm>
            <a:off x="2303748" y="4343624"/>
            <a:ext cx="4140460" cy="2289596"/>
          </a:xfrm>
          <a:prstGeom prst="rect">
            <a:avLst/>
          </a:prstGeom>
          <a:noFill/>
        </p:spPr>
      </p:pic>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ChangeAspect="1"/>
          </p:cNvGraphicFramePr>
          <p:nvPr/>
        </p:nvGraphicFramePr>
        <p:xfrm>
          <a:off x="1655676" y="224644"/>
          <a:ext cx="5066556" cy="6633356"/>
        </p:xfrm>
        <a:graphic>
          <a:graphicData uri="http://schemas.openxmlformats.org/presentationml/2006/ole">
            <p:oleObj spid="_x0000_s574466" name="Документ" r:id="rId3" imgW="6091407" imgH="7051121" progId="Word.Document.12">
              <p:link updateAutomatic="1"/>
            </p:oleObj>
          </a:graphicData>
        </a:graphic>
      </p:graphicFrame>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523220"/>
            <a:ext cx="8712968" cy="4154984"/>
          </a:xfrm>
          <a:prstGeom prst="rect">
            <a:avLst/>
          </a:prstGeom>
        </p:spPr>
        <p:txBody>
          <a:bodyPr wrap="square">
            <a:spAutoFit/>
          </a:bodyPr>
          <a:lstStyle/>
          <a:p>
            <a:r>
              <a:rPr lang="ru-RU" altLang="ru-RU" sz="2400" b="1" dirty="0" smtClean="0"/>
              <a:t>	</a:t>
            </a:r>
            <a:r>
              <a:rPr lang="ru-RU" altLang="ru-RU" sz="2400" b="1" dirty="0" smtClean="0">
                <a:solidFill>
                  <a:srgbClr val="7030A0"/>
                </a:solidFill>
                <a:latin typeface="Times New Roman" pitchFamily="18" charset="0"/>
                <a:cs typeface="Times New Roman" pitchFamily="18" charset="0"/>
              </a:rPr>
              <a:t>Осуществляется не реже 1 раза в 3 года.</a:t>
            </a:r>
          </a:p>
          <a:p>
            <a:pPr algn="just"/>
            <a:r>
              <a:rPr lang="ru-RU" altLang="ru-RU" sz="2400" b="1" dirty="0" smtClean="0">
                <a:latin typeface="Times New Roman" pitchFamily="18" charset="0"/>
                <a:cs typeface="Times New Roman" pitchFamily="18" charset="0"/>
              </a:rPr>
              <a:t>	</a:t>
            </a:r>
            <a:r>
              <a:rPr lang="ru-RU" sz="2400" dirty="0" smtClean="0"/>
              <a:t> </a:t>
            </a:r>
            <a:r>
              <a:rPr lang="ru-RU" sz="2400" b="1" dirty="0" smtClean="0">
                <a:latin typeface="Times New Roman" pitchFamily="18" charset="0"/>
                <a:cs typeface="Times New Roman" pitchFamily="18" charset="0"/>
              </a:rPr>
              <a:t>Обучению по использованию (применению) средств индивидуальной защиты (далее – СИЗ) подлежат работники, применяющие средства индивидуальной защиты, применение которых </a:t>
            </a:r>
            <a:r>
              <a:rPr lang="ru-RU" sz="2400" b="1" dirty="0" smtClean="0">
                <a:solidFill>
                  <a:schemeClr val="tx2">
                    <a:lumMod val="75000"/>
                  </a:schemeClr>
                </a:solidFill>
                <a:latin typeface="Times New Roman" pitchFamily="18" charset="0"/>
                <a:cs typeface="Times New Roman" pitchFamily="18" charset="0"/>
              </a:rPr>
              <a:t>требует практических навыков</a:t>
            </a:r>
            <a:r>
              <a:rPr lang="ru-RU" sz="2400" b="1" dirty="0" smtClean="0">
                <a:latin typeface="Times New Roman" pitchFamily="18" charset="0"/>
                <a:cs typeface="Times New Roman" pitchFamily="18" charset="0"/>
              </a:rPr>
              <a:t>. </a:t>
            </a:r>
            <a:endParaRPr lang="ru-RU" altLang="ru-RU" sz="2400" b="1" dirty="0" smtClean="0">
              <a:latin typeface="Times New Roman" pitchFamily="18" charset="0"/>
              <a:cs typeface="Times New Roman" pitchFamily="18" charset="0"/>
            </a:endParaRPr>
          </a:p>
          <a:p>
            <a:r>
              <a:rPr lang="ru-RU" altLang="ru-RU" sz="2400" b="1" dirty="0" smtClean="0">
                <a:latin typeface="Times New Roman" pitchFamily="18" charset="0"/>
                <a:cs typeface="Times New Roman" pitchFamily="18" charset="0"/>
              </a:rPr>
              <a:t>(п. 38 Правил обучения</a:t>
            </a:r>
            <a:r>
              <a:rPr lang="ru-RU" altLang="ru-RU" sz="2400" b="1" i="1" dirty="0" smtClean="0">
                <a:latin typeface="Times New Roman" pitchFamily="18" charset="0"/>
                <a:cs typeface="Times New Roman" pitchFamily="18" charset="0"/>
              </a:rPr>
              <a:t> № 2464</a:t>
            </a:r>
            <a:r>
              <a:rPr lang="ru-RU" altLang="ru-RU" sz="2400" b="1" dirty="0" smtClean="0">
                <a:latin typeface="Times New Roman" pitchFamily="18" charset="0"/>
                <a:cs typeface="Times New Roman" pitchFamily="18" charset="0"/>
              </a:rPr>
              <a:t>). </a:t>
            </a:r>
          </a:p>
          <a:p>
            <a:r>
              <a:rPr lang="ru-RU" altLang="ru-RU" sz="2400" b="1" dirty="0" smtClean="0">
                <a:latin typeface="Times New Roman" pitchFamily="18" charset="0"/>
                <a:cs typeface="Times New Roman" pitchFamily="18" charset="0"/>
              </a:rPr>
              <a:t>	Работодатель </a:t>
            </a:r>
            <a:r>
              <a:rPr lang="ru-RU" altLang="ru-RU" sz="2400" b="1" dirty="0" smtClean="0">
                <a:solidFill>
                  <a:schemeClr val="tx2">
                    <a:lumMod val="75000"/>
                  </a:schemeClr>
                </a:solidFill>
                <a:latin typeface="Times New Roman" pitchFamily="18" charset="0"/>
                <a:cs typeface="Times New Roman" pitchFamily="18" charset="0"/>
              </a:rPr>
              <a:t>утверждает перечень </a:t>
            </a:r>
            <a:r>
              <a:rPr lang="ru-RU" altLang="ru-RU" sz="2400" b="1" dirty="0" smtClean="0">
                <a:latin typeface="Times New Roman" pitchFamily="18" charset="0"/>
                <a:cs typeface="Times New Roman" pitchFamily="18" charset="0"/>
              </a:rPr>
              <a:t>СИЗ, применение которых требует от работников практических навыков в зависимости от степени риска причинения вреда работнику. </a:t>
            </a:r>
            <a:br>
              <a:rPr lang="ru-RU" altLang="ru-RU" sz="2400" b="1" dirty="0" smtClean="0">
                <a:latin typeface="Times New Roman" pitchFamily="18" charset="0"/>
                <a:cs typeface="Times New Roman" pitchFamily="18" charset="0"/>
              </a:rPr>
            </a:br>
            <a:r>
              <a:rPr lang="ru-RU" altLang="ru-RU" sz="2400" b="1" dirty="0" smtClean="0">
                <a:latin typeface="Times New Roman" pitchFamily="18" charset="0"/>
                <a:cs typeface="Times New Roman" pitchFamily="18" charset="0"/>
              </a:rPr>
              <a:t>    	</a:t>
            </a:r>
            <a:br>
              <a:rPr lang="ru-RU" altLang="ru-RU" sz="2400" b="1" dirty="0" smtClean="0">
                <a:latin typeface="Times New Roman" pitchFamily="18" charset="0"/>
                <a:cs typeface="Times New Roman" pitchFamily="18" charset="0"/>
              </a:rPr>
            </a:br>
            <a:endParaRPr lang="ru-RU" altLang="ru-RU" sz="2400" b="1" dirty="0">
              <a:latin typeface="Times New Roman" pitchFamily="18" charset="0"/>
              <a:cs typeface="Times New Roman" pitchFamily="18" charset="0"/>
            </a:endParaRPr>
          </a:p>
        </p:txBody>
      </p:sp>
      <p:sp>
        <p:nvSpPr>
          <p:cNvPr id="3" name="Прямоугольник 2"/>
          <p:cNvSpPr/>
          <p:nvPr/>
        </p:nvSpPr>
        <p:spPr>
          <a:xfrm>
            <a:off x="251520" y="0"/>
            <a:ext cx="8712968" cy="584775"/>
          </a:xfrm>
          <a:prstGeom prst="rect">
            <a:avLst/>
          </a:prstGeom>
        </p:spPr>
        <p:txBody>
          <a:bodyPr wrap="square">
            <a:spAutoFit/>
          </a:bodyPr>
          <a:lstStyle/>
          <a:p>
            <a:pPr algn="ctr" eaLnBrk="1" hangingPunct="1"/>
            <a:r>
              <a:rPr lang="ru-RU" altLang="ru-RU" sz="3200" b="1" i="1" dirty="0" smtClean="0">
                <a:solidFill>
                  <a:srgbClr val="FF0000"/>
                </a:solidFill>
              </a:rPr>
              <a:t>Обучение  применению СИЗ </a:t>
            </a:r>
            <a:endParaRPr lang="ru-RU" altLang="ru-RU" sz="3200" dirty="0">
              <a:solidFill>
                <a:srgbClr val="FF0000"/>
              </a:solidFill>
            </a:endParaRPr>
          </a:p>
        </p:txBody>
      </p:sp>
      <p:pic>
        <p:nvPicPr>
          <p:cNvPr id="664578" name="Picture 2" descr="https://sun9-15.userapi.com/impg/2STzoA3UKs1de1IdJprfCTdkUnvWsoTbMQY3HA/uDyozuHJ5Ts.jpg?size=604x604&amp;quality=96&amp;sign=9612b8ad962d1cd8979de845642872be&amp;type=album"/>
          <p:cNvPicPr>
            <a:picLocks noChangeAspect="1" noChangeArrowheads="1"/>
          </p:cNvPicPr>
          <p:nvPr/>
        </p:nvPicPr>
        <p:blipFill>
          <a:blip r:embed="rId2"/>
          <a:srcRect/>
          <a:stretch>
            <a:fillRect/>
          </a:stretch>
        </p:blipFill>
        <p:spPr bwMode="auto">
          <a:xfrm>
            <a:off x="2879812" y="4005064"/>
            <a:ext cx="2808312" cy="2757511"/>
          </a:xfrm>
          <a:prstGeom prst="rect">
            <a:avLst/>
          </a:prstGeom>
          <a:noFill/>
        </p:spPr>
      </p:pic>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Заголовок 1"/>
          <p:cNvSpPr>
            <a:spLocks noGrp="1"/>
          </p:cNvSpPr>
          <p:nvPr>
            <p:ph type="title"/>
          </p:nvPr>
        </p:nvSpPr>
        <p:spPr>
          <a:xfrm>
            <a:off x="163513" y="0"/>
            <a:ext cx="8801100" cy="800709"/>
          </a:xfrm>
        </p:spPr>
        <p:txBody>
          <a:bodyPr/>
          <a:lstStyle/>
          <a:p>
            <a:pPr algn="ctr" eaLnBrk="1" hangingPunct="1"/>
            <a:r>
              <a:rPr lang="ru-RU" dirty="0" smtClean="0"/>
              <a:t>СТАЖИРОВКА</a:t>
            </a:r>
          </a:p>
        </p:txBody>
      </p:sp>
      <p:sp>
        <p:nvSpPr>
          <p:cNvPr id="36867" name="Содержимое 2"/>
          <p:cNvSpPr>
            <a:spLocks noGrp="1"/>
          </p:cNvSpPr>
          <p:nvPr>
            <p:ph idx="1"/>
          </p:nvPr>
        </p:nvSpPr>
        <p:spPr>
          <a:xfrm>
            <a:off x="179388" y="800709"/>
            <a:ext cx="8785225" cy="5904892"/>
          </a:xfrm>
        </p:spPr>
        <p:txBody>
          <a:bodyPr/>
          <a:lstStyle/>
          <a:p>
            <a:pPr algn="ctr" eaLnBrk="1" hangingPunct="1">
              <a:buNone/>
            </a:pPr>
            <a:r>
              <a:rPr lang="ru-RU" altLang="ru-RU" sz="2200" i="1" u="sng" dirty="0" smtClean="0">
                <a:solidFill>
                  <a:srgbClr val="404040"/>
                </a:solidFill>
                <a:latin typeface="Trebuchet MS" pitchFamily="34" charset="0"/>
              </a:rPr>
              <a:t> </a:t>
            </a:r>
            <a:r>
              <a:rPr lang="ru-RU" altLang="ru-RU" sz="2400" b="1" i="1" u="sng" dirty="0" smtClean="0">
                <a:solidFill>
                  <a:srgbClr val="7030A0"/>
                </a:solidFill>
                <a:latin typeface="Times New Roman" pitchFamily="18" charset="0"/>
                <a:cs typeface="Times New Roman" pitchFamily="18" charset="0"/>
              </a:rPr>
              <a:t>Стажировка по охране труда на рабочем месте </a:t>
            </a:r>
          </a:p>
          <a:p>
            <a:pPr algn="ctr" eaLnBrk="1" hangingPunct="1">
              <a:buNone/>
            </a:pPr>
            <a:r>
              <a:rPr lang="ru-RU" altLang="ru-RU" sz="2400" b="1" dirty="0" smtClean="0">
                <a:solidFill>
                  <a:srgbClr val="7030A0"/>
                </a:solidFill>
                <a:latin typeface="Times New Roman" pitchFamily="18" charset="0"/>
                <a:cs typeface="Times New Roman" pitchFamily="18" charset="0"/>
              </a:rPr>
              <a:t>проводится в целях приобретения работниками практических навыков безопасных методов и приемов выполнения работ в процессе трудовой деятельности. </a:t>
            </a:r>
          </a:p>
          <a:p>
            <a:pPr algn="ctr" eaLnBrk="1" hangingPunct="1">
              <a:buNone/>
            </a:pPr>
            <a:r>
              <a:rPr lang="ru-RU" altLang="ru-RU" sz="2400" b="1" dirty="0" smtClean="0">
                <a:solidFill>
                  <a:srgbClr val="7030A0"/>
                </a:solidFill>
                <a:latin typeface="Times New Roman" pitchFamily="18" charset="0"/>
                <a:cs typeface="Times New Roman" pitchFamily="18" charset="0"/>
              </a:rPr>
              <a:t>	</a:t>
            </a:r>
            <a:r>
              <a:rPr lang="ru-RU" altLang="ru-RU" sz="2400" b="1" dirty="0" smtClean="0">
                <a:solidFill>
                  <a:srgbClr val="0070C0"/>
                </a:solidFill>
                <a:latin typeface="Times New Roman" pitchFamily="18" charset="0"/>
                <a:cs typeface="Times New Roman" pitchFamily="18" charset="0"/>
              </a:rPr>
              <a:t>К стажировке на рабочем месте допускаются работники, </a:t>
            </a:r>
            <a:r>
              <a:rPr lang="ru-RU" altLang="ru-RU" sz="2400" b="1" dirty="0" smtClean="0">
                <a:solidFill>
                  <a:srgbClr val="C00000"/>
                </a:solidFill>
                <a:latin typeface="Times New Roman" pitchFamily="18" charset="0"/>
                <a:cs typeface="Times New Roman" pitchFamily="18" charset="0"/>
              </a:rPr>
              <a:t>успешно прошедшие</a:t>
            </a:r>
            <a:r>
              <a:rPr lang="ru-RU" altLang="ru-RU" sz="2400" b="1" dirty="0" smtClean="0">
                <a:solidFill>
                  <a:srgbClr val="0070C0"/>
                </a:solidFill>
                <a:latin typeface="Times New Roman" pitchFamily="18" charset="0"/>
                <a:cs typeface="Times New Roman" pitchFamily="18" charset="0"/>
              </a:rPr>
              <a:t> в установленном порядке </a:t>
            </a:r>
            <a:r>
              <a:rPr lang="ru-RU" altLang="ru-RU" sz="2400" b="1" dirty="0" smtClean="0">
                <a:solidFill>
                  <a:srgbClr val="C00000"/>
                </a:solidFill>
                <a:latin typeface="Times New Roman" pitchFamily="18" charset="0"/>
                <a:cs typeface="Times New Roman" pitchFamily="18" charset="0"/>
              </a:rPr>
              <a:t>инструктаж</a:t>
            </a:r>
            <a:r>
              <a:rPr lang="ru-RU" altLang="ru-RU" sz="2400" b="1" dirty="0" smtClean="0">
                <a:solidFill>
                  <a:srgbClr val="0070C0"/>
                </a:solidFill>
                <a:latin typeface="Times New Roman" pitchFamily="18" charset="0"/>
                <a:cs typeface="Times New Roman" pitchFamily="18" charset="0"/>
              </a:rPr>
              <a:t> по охране труда и </a:t>
            </a:r>
            <a:r>
              <a:rPr lang="ru-RU" altLang="ru-RU" sz="2400" b="1" dirty="0" smtClean="0">
                <a:solidFill>
                  <a:srgbClr val="C00000"/>
                </a:solidFill>
                <a:latin typeface="Times New Roman" pitchFamily="18" charset="0"/>
                <a:cs typeface="Times New Roman" pitchFamily="18" charset="0"/>
              </a:rPr>
              <a:t>обучение требованиям охраны труда </a:t>
            </a:r>
            <a:r>
              <a:rPr lang="ru-RU" altLang="ru-RU" sz="2400" b="1" dirty="0" smtClean="0">
                <a:solidFill>
                  <a:srgbClr val="0070C0"/>
                </a:solidFill>
                <a:latin typeface="Times New Roman" pitchFamily="18" charset="0"/>
                <a:cs typeface="Times New Roman" pitchFamily="18" charset="0"/>
              </a:rPr>
              <a:t>по программам</a:t>
            </a:r>
            <a:r>
              <a:rPr lang="ru-RU" altLang="ru-RU" sz="1600" b="1" dirty="0" smtClean="0">
                <a:solidFill>
                  <a:srgbClr val="0070C0"/>
                </a:solidFill>
                <a:latin typeface="Trebuchet MS" pitchFamily="34" charset="0"/>
              </a:rPr>
              <a:t>, </a:t>
            </a:r>
            <a:r>
              <a:rPr lang="ru-RU" altLang="ru-RU" sz="2400" b="1" dirty="0" smtClean="0">
                <a:solidFill>
                  <a:srgbClr val="0070C0"/>
                </a:solidFill>
                <a:latin typeface="Times New Roman" pitchFamily="18" charset="0"/>
                <a:cs typeface="Times New Roman" pitchFamily="18" charset="0"/>
              </a:rPr>
              <a:t>указанным в </a:t>
            </a:r>
            <a:r>
              <a:rPr lang="ru-RU" altLang="ru-RU" sz="2400" b="1" i="1" dirty="0" smtClean="0">
                <a:solidFill>
                  <a:srgbClr val="0070C0"/>
                </a:solidFill>
                <a:latin typeface="Times New Roman" pitchFamily="18" charset="0"/>
                <a:cs typeface="Times New Roman" pitchFamily="18" charset="0"/>
              </a:rPr>
              <a:t>п. 46 Правил обучения № 2464).</a:t>
            </a:r>
            <a:r>
              <a:rPr lang="ru-RU" altLang="ru-RU" sz="1600" b="1" dirty="0" smtClean="0">
                <a:solidFill>
                  <a:srgbClr val="0070C0"/>
                </a:solidFill>
                <a:cs typeface="Arial" charset="0"/>
              </a:rPr>
              <a:t/>
            </a:r>
            <a:br>
              <a:rPr lang="ru-RU" altLang="ru-RU" sz="1600" b="1" dirty="0" smtClean="0">
                <a:solidFill>
                  <a:srgbClr val="0070C0"/>
                </a:solidFill>
                <a:cs typeface="Arial" charset="0"/>
              </a:rPr>
            </a:br>
            <a:endParaRPr lang="ru-RU" dirty="0" smtClean="0">
              <a:solidFill>
                <a:srgbClr val="0070C0"/>
              </a:solidFill>
            </a:endParaRPr>
          </a:p>
        </p:txBody>
      </p:sp>
      <p:pic>
        <p:nvPicPr>
          <p:cNvPr id="585730" name="Picture 2" descr="https://i.ytimg.com/vi/uDCDG4PcQAk/maxresdefault.jpg"/>
          <p:cNvPicPr>
            <a:picLocks noChangeAspect="1" noChangeArrowheads="1"/>
          </p:cNvPicPr>
          <p:nvPr/>
        </p:nvPicPr>
        <p:blipFill>
          <a:blip r:embed="rId2"/>
          <a:srcRect/>
          <a:stretch>
            <a:fillRect/>
          </a:stretch>
        </p:blipFill>
        <p:spPr bwMode="auto">
          <a:xfrm>
            <a:off x="2267744" y="3916289"/>
            <a:ext cx="4958776" cy="2789312"/>
          </a:xfrm>
          <a:prstGeom prst="rect">
            <a:avLst/>
          </a:prstGeom>
          <a:noFill/>
        </p:spPr>
      </p:pic>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9512" y="0"/>
            <a:ext cx="8784976" cy="3662541"/>
          </a:xfrm>
          <a:prstGeom prst="rect">
            <a:avLst/>
          </a:prstGeom>
        </p:spPr>
        <p:txBody>
          <a:bodyPr wrap="square">
            <a:spAutoFit/>
          </a:bodyPr>
          <a:lstStyle/>
          <a:p>
            <a:pPr algn="just"/>
            <a:endParaRPr lang="ru-RU" sz="3200" b="1" dirty="0" smtClean="0">
              <a:solidFill>
                <a:schemeClr val="accent2"/>
              </a:solidFill>
              <a:latin typeface="Times New Roman" pitchFamily="18" charset="0"/>
              <a:cs typeface="Times New Roman" pitchFamily="18" charset="0"/>
            </a:endParaRPr>
          </a:p>
          <a:p>
            <a:pPr algn="just"/>
            <a:r>
              <a:rPr lang="ru-RU" sz="3200" b="1" dirty="0" smtClean="0">
                <a:solidFill>
                  <a:schemeClr val="accent2"/>
                </a:solidFill>
                <a:latin typeface="Times New Roman" pitchFamily="18" charset="0"/>
                <a:cs typeface="Times New Roman" pitchFamily="18" charset="0"/>
              </a:rPr>
              <a:t>Кому и когда проводить стажировку</a:t>
            </a:r>
          </a:p>
          <a:p>
            <a:pPr algn="just"/>
            <a:r>
              <a:rPr lang="ru-RU" sz="2800" dirty="0" smtClean="0">
                <a:latin typeface="Times New Roman" pitchFamily="18" charset="0"/>
                <a:cs typeface="Times New Roman" pitchFamily="18" charset="0"/>
              </a:rPr>
              <a:t>	</a:t>
            </a:r>
            <a:endParaRPr lang="ru-RU" sz="2800" b="1" dirty="0" smtClean="0">
              <a:latin typeface="Times New Roman" pitchFamily="18" charset="0"/>
              <a:cs typeface="Times New Roman" pitchFamily="18" charset="0"/>
            </a:endParaRPr>
          </a:p>
          <a:p>
            <a:pPr algn="just"/>
            <a:r>
              <a:rPr lang="ru-RU" sz="2800" b="1" dirty="0" smtClean="0">
                <a:latin typeface="Times New Roman" pitchFamily="18" charset="0"/>
                <a:cs typeface="Times New Roman" pitchFamily="18" charset="0"/>
              </a:rPr>
              <a:t> 	Требуется проводить стажировку при выполнении работ </a:t>
            </a:r>
            <a:r>
              <a:rPr lang="ru-RU" sz="2800" b="1" dirty="0" smtClean="0">
                <a:solidFill>
                  <a:schemeClr val="tx2"/>
                </a:solidFill>
                <a:latin typeface="Times New Roman" pitchFamily="18" charset="0"/>
                <a:cs typeface="Times New Roman" pitchFamily="18" charset="0"/>
              </a:rPr>
              <a:t>повышенной опасности</a:t>
            </a:r>
            <a:r>
              <a:rPr lang="ru-RU" sz="2800" b="1" dirty="0" smtClean="0">
                <a:latin typeface="Times New Roman" pitchFamily="18" charset="0"/>
                <a:cs typeface="Times New Roman" pitchFamily="18" charset="0"/>
              </a:rPr>
              <a:t>, а также, если такое требование указали в отраслевых НПА или по решению работодателя (</a:t>
            </a:r>
            <a:r>
              <a:rPr lang="ru-RU" sz="2800" b="1" dirty="0" smtClean="0">
                <a:latin typeface="Times New Roman" pitchFamily="18" charset="0"/>
                <a:cs typeface="Times New Roman" pitchFamily="18" charset="0"/>
                <a:hlinkClick r:id="rId2"/>
              </a:rPr>
              <a:t>ст.219</a:t>
            </a:r>
            <a:r>
              <a:rPr lang="ru-RU" sz="2800" b="1" dirty="0" smtClean="0">
                <a:latin typeface="Times New Roman" pitchFamily="18" charset="0"/>
                <a:cs typeface="Times New Roman" pitchFamily="18" charset="0"/>
              </a:rPr>
              <a:t> ТК РФ; </a:t>
            </a:r>
            <a:r>
              <a:rPr lang="ru-RU" sz="2800" b="1" dirty="0" smtClean="0">
                <a:latin typeface="Times New Roman" pitchFamily="18" charset="0"/>
                <a:cs typeface="Times New Roman" pitchFamily="18" charset="0"/>
                <a:hlinkClick r:id="rId3"/>
              </a:rPr>
              <a:t>п. 26</a:t>
            </a:r>
            <a:r>
              <a:rPr lang="ru-RU" sz="2800" b="1" dirty="0" smtClean="0">
                <a:latin typeface="Times New Roman" pitchFamily="18" charset="0"/>
                <a:cs typeface="Times New Roman" pitchFamily="18" charset="0"/>
              </a:rPr>
              <a:t> Правила № 2464).</a:t>
            </a:r>
            <a:endParaRPr lang="ru-RU" sz="2800" b="1" dirty="0">
              <a:latin typeface="Times New Roman" pitchFamily="18" charset="0"/>
              <a:cs typeface="Times New Roman" pitchFamily="18" charset="0"/>
            </a:endParaRPr>
          </a:p>
        </p:txBody>
      </p:sp>
      <p:pic>
        <p:nvPicPr>
          <p:cNvPr id="3" name="Picture 2" descr="https://autogear.ru/iq/wp-content/uploads/2020/01/Stazhirovka-shans-na-uspekh.jpeg"/>
          <p:cNvPicPr>
            <a:picLocks noChangeAspect="1" noChangeArrowheads="1"/>
          </p:cNvPicPr>
          <p:nvPr/>
        </p:nvPicPr>
        <p:blipFill>
          <a:blip r:embed="rId4"/>
          <a:srcRect/>
          <a:stretch>
            <a:fillRect/>
          </a:stretch>
        </p:blipFill>
        <p:spPr bwMode="auto">
          <a:xfrm>
            <a:off x="3311860" y="3662541"/>
            <a:ext cx="4284476" cy="2903729"/>
          </a:xfrm>
          <a:prstGeom prst="rect">
            <a:avLst/>
          </a:prstGeom>
          <a:noFill/>
        </p:spPr>
      </p:pic>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0" y="2924175"/>
            <a:ext cx="9144000" cy="3384550"/>
          </a:xfrm>
          <a:prstGeom prst="rect">
            <a:avLst/>
          </a:prstGeom>
          <a:noFill/>
          <a:ln w="9525" algn="ctr">
            <a:noFill/>
            <a:miter lim="800000"/>
            <a:headEnd/>
            <a:tailEnd/>
          </a:ln>
        </p:spPr>
        <p:txBody>
          <a:bodyPr lIns="91402" tIns="45701" rIns="91402" bIns="45701"/>
          <a:lstStyle/>
          <a:p>
            <a:pPr algn="just">
              <a:lnSpc>
                <a:spcPct val="150000"/>
              </a:lnSpc>
              <a:defRPr/>
            </a:pPr>
            <a:endParaRPr lang="ru-RU" sz="1800" b="1">
              <a:solidFill>
                <a:srgbClr val="000000"/>
              </a:solidFill>
              <a:effectLst>
                <a:outerShdw blurRad="38100" dist="38100" dir="2700000" algn="tl">
                  <a:srgbClr val="C0C0C0"/>
                </a:outerShdw>
              </a:effectLst>
              <a:latin typeface="Times New Roman" pitchFamily="18" charset="0"/>
              <a:cs typeface="Times New Roman" pitchFamily="18" charset="0"/>
            </a:endParaRPr>
          </a:p>
        </p:txBody>
      </p:sp>
      <p:graphicFrame>
        <p:nvGraphicFramePr>
          <p:cNvPr id="43049" name="Group 41"/>
          <p:cNvGraphicFramePr>
            <a:graphicFrameLocks noGrp="1"/>
          </p:cNvGraphicFramePr>
          <p:nvPr/>
        </p:nvGraphicFramePr>
        <p:xfrm>
          <a:off x="143507" y="436570"/>
          <a:ext cx="8794118" cy="6268794"/>
        </p:xfrm>
        <a:graphic>
          <a:graphicData uri="http://schemas.openxmlformats.org/drawingml/2006/table">
            <a:tbl>
              <a:tblPr/>
              <a:tblGrid>
                <a:gridCol w="2671059"/>
                <a:gridCol w="2416218"/>
                <a:gridCol w="1976906"/>
                <a:gridCol w="1729935"/>
              </a:tblGrid>
              <a:tr h="492075">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1" i="0" u="none" strike="noStrike" cap="none" normalizeH="0" baseline="0" dirty="0" smtClean="0">
                          <a:ln>
                            <a:noFill/>
                          </a:ln>
                          <a:solidFill>
                            <a:schemeClr val="tx1"/>
                          </a:solidFill>
                          <a:effectLst/>
                          <a:latin typeface="Calibri" pitchFamily="34" charset="0"/>
                          <a:cs typeface="Times New Roman" pitchFamily="18" charset="0"/>
                        </a:rPr>
                        <a:t>Нарушения ст. 5.27.1 </a:t>
                      </a:r>
                      <a:r>
                        <a:rPr kumimoji="1" lang="ru-RU" sz="1200" b="1" i="0" u="none" strike="noStrike" cap="none" normalizeH="0" baseline="0" dirty="0" err="1" smtClean="0">
                          <a:ln>
                            <a:noFill/>
                          </a:ln>
                          <a:solidFill>
                            <a:schemeClr val="tx1"/>
                          </a:solidFill>
                          <a:effectLst/>
                          <a:latin typeface="Calibri" pitchFamily="34" charset="0"/>
                          <a:cs typeface="Times New Roman" pitchFamily="18" charset="0"/>
                        </a:rPr>
                        <a:t>КоАП</a:t>
                      </a:r>
                      <a:r>
                        <a:rPr kumimoji="1" lang="ru-RU" sz="1200" b="1" i="0" u="none" strike="noStrike" cap="none" normalizeH="0" baseline="0" dirty="0" smtClean="0">
                          <a:ln>
                            <a:noFill/>
                          </a:ln>
                          <a:solidFill>
                            <a:schemeClr val="tx1"/>
                          </a:solidFill>
                          <a:effectLst/>
                          <a:latin typeface="Calibri" pitchFamily="34" charset="0"/>
                          <a:cs typeface="Times New Roman" pitchFamily="18" charset="0"/>
                        </a:rPr>
                        <a:t> РФ</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1" i="0" u="none" strike="noStrike" cap="none" normalizeH="0" baseline="0" smtClean="0">
                          <a:ln>
                            <a:noFill/>
                          </a:ln>
                          <a:solidFill>
                            <a:schemeClr val="tx1"/>
                          </a:solidFill>
                          <a:effectLst/>
                          <a:latin typeface="Calibri" pitchFamily="34" charset="0"/>
                          <a:cs typeface="Times New Roman" pitchFamily="18" charset="0"/>
                        </a:rPr>
                        <a:t>Должностному лицу</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1" i="0" u="none" strike="noStrike" cap="none" normalizeH="0" baseline="0" smtClean="0">
                          <a:ln>
                            <a:noFill/>
                          </a:ln>
                          <a:solidFill>
                            <a:schemeClr val="tx1"/>
                          </a:solidFill>
                          <a:effectLst/>
                          <a:latin typeface="Calibri" pitchFamily="34" charset="0"/>
                          <a:cs typeface="Times New Roman" pitchFamily="18" charset="0"/>
                        </a:rPr>
                        <a:t>Индивидуальному предпринимателю</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1" i="0" u="none" strike="noStrike" cap="none" normalizeH="0" baseline="0" smtClean="0">
                          <a:ln>
                            <a:noFill/>
                          </a:ln>
                          <a:solidFill>
                            <a:schemeClr val="tx1"/>
                          </a:solidFill>
                          <a:effectLst/>
                          <a:latin typeface="Calibri" pitchFamily="34" charset="0"/>
                          <a:cs typeface="Times New Roman" pitchFamily="18" charset="0"/>
                        </a:rPr>
                        <a:t>Юридическому лицу</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4105">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Ч.1 Нарушение требований охраны труда, содержащихся в федеральных законах и иных нормативных актах.</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Предупреждение</a:t>
                      </a:r>
                    </a:p>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или </a:t>
                      </a:r>
                    </a:p>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2 000-5 000</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2 000-5 000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50 000-80 000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64105">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Ч.2 Нарушение порядка проведения специальной оценки условий труда или ее не проведение</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5 000-10 000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5 000-10 000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60 000-80 000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128274">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Ч.3 </a:t>
                      </a:r>
                      <a:r>
                        <a:rPr kumimoji="1" lang="ru-RU" sz="1200" b="0" i="0" u="none" strike="noStrike" cap="none" normalizeH="0" baseline="0" dirty="0" smtClean="0">
                          <a:ln>
                            <a:noFill/>
                          </a:ln>
                          <a:solidFill>
                            <a:schemeClr val="tx1"/>
                          </a:solidFill>
                          <a:effectLst/>
                          <a:latin typeface="Cambria" pitchFamily="18" charset="0"/>
                          <a:ea typeface="Cambria" pitchFamily="18" charset="0"/>
                          <a:cs typeface="Times New Roman" pitchFamily="18" charset="0"/>
                        </a:rPr>
                        <a:t>Допуск работника к исполнению им трудовых обязанностей без прохождения обучения и проверки знаний по охране труда, </a:t>
                      </a:r>
                      <a:r>
                        <a:rPr lang="ru-RU" sz="1100" b="0" i="0" kern="1200" dirty="0" smtClean="0">
                          <a:solidFill>
                            <a:schemeClr val="tx1"/>
                          </a:solidFill>
                          <a:latin typeface="Cambria" pitchFamily="18" charset="0"/>
                          <a:ea typeface="Cambria" pitchFamily="18" charset="0"/>
                          <a:cs typeface="+mn-cs"/>
                        </a:rPr>
                        <a:t>обязательных предварительных (при поступлении на работу) и периодических (в течение трудовой деятельности) медицинских осмотров, обязательных психиатрических освидетельствований</a:t>
                      </a:r>
                      <a:endParaRPr kumimoji="1" lang="ru-RU" sz="1100" b="0" i="0" u="none" strike="noStrike" cap="none" normalizeH="0" baseline="0" dirty="0" smtClean="0">
                        <a:ln>
                          <a:noFill/>
                        </a:ln>
                        <a:solidFill>
                          <a:schemeClr val="tx1"/>
                        </a:solidFill>
                        <a:effectLst/>
                        <a:latin typeface="Cambria" pitchFamily="18" charset="0"/>
                        <a:ea typeface="Cambria" pitchFamily="18"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15 000-25 000</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15 000-20 000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110 000-130 000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2079">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Ч.4 Необеспечение работников средствами индивидуальной защиты</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20 000-30 000</a:t>
                      </a:r>
                      <a:endParaRPr kumimoji="1" lang="ru-RU" sz="1200" b="0" i="0" u="none" strike="noStrike" cap="none" normalizeH="0" baseline="0" dirty="0" smtClean="0">
                        <a:ln>
                          <a:noFill/>
                        </a:ln>
                        <a:solidFill>
                          <a:schemeClr val="tx1"/>
                        </a:solidFill>
                        <a:effectLst/>
                        <a:latin typeface="Calibri" pitchFamily="34"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20 000-30 000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130 000-150 000</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248156">
                <a:tc>
                  <a:txBody>
                    <a:bodyPr/>
                    <a:lstStyle/>
                    <a:p>
                      <a:pPr marL="0" marR="0" lvl="0" indent="0" algn="l"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Ч.5 Совершение административных правонарушений, если ранее уже был наложен штраф за аналогичное правонарушение</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30 000-40 000 </a:t>
                      </a:r>
                      <a:br>
                        <a:rPr kumimoji="1" lang="ru-RU" sz="1200" b="0" i="0" u="none" strike="noStrike" cap="none" normalizeH="0" baseline="0" dirty="0" smtClean="0">
                          <a:ln>
                            <a:noFill/>
                          </a:ln>
                          <a:solidFill>
                            <a:schemeClr val="tx1"/>
                          </a:solidFill>
                          <a:effectLst/>
                          <a:latin typeface="Calibri" pitchFamily="34" charset="0"/>
                          <a:cs typeface="Times New Roman" pitchFamily="18" charset="0"/>
                        </a:rPr>
                      </a:b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или дисквалификация</a:t>
                      </a:r>
                    </a:p>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от 1 года до 3 лет</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smtClean="0">
                          <a:ln>
                            <a:noFill/>
                          </a:ln>
                          <a:solidFill>
                            <a:schemeClr val="tx1"/>
                          </a:solidFill>
                          <a:effectLst/>
                          <a:latin typeface="Calibri" pitchFamily="34" charset="0"/>
                          <a:cs typeface="Times New Roman" pitchFamily="18" charset="0"/>
                        </a:rPr>
                        <a:t>30 000-40 000 </a:t>
                      </a:r>
                      <a:br>
                        <a:rPr kumimoji="1" lang="ru-RU" sz="1200" b="0" i="0" u="none" strike="noStrike" cap="none" normalizeH="0" baseline="0" smtClean="0">
                          <a:ln>
                            <a:noFill/>
                          </a:ln>
                          <a:solidFill>
                            <a:schemeClr val="tx1"/>
                          </a:solidFill>
                          <a:effectLst/>
                          <a:latin typeface="Calibri" pitchFamily="34" charset="0"/>
                          <a:cs typeface="Times New Roman" pitchFamily="18" charset="0"/>
                        </a:rPr>
                      </a:br>
                      <a:r>
                        <a:rPr kumimoji="1" lang="ru-RU" sz="1200" b="0" i="0" u="none" strike="noStrike" cap="none" normalizeH="0" baseline="0" smtClean="0">
                          <a:ln>
                            <a:noFill/>
                          </a:ln>
                          <a:solidFill>
                            <a:schemeClr val="tx1"/>
                          </a:solidFill>
                          <a:effectLst/>
                          <a:latin typeface="Calibri" pitchFamily="34" charset="0"/>
                          <a:cs typeface="Times New Roman" pitchFamily="18" charset="0"/>
                        </a:rPr>
                        <a:t>или приостановление деятельности</a:t>
                      </a:r>
                      <a:endParaRPr kumimoji="1" lang="ru-RU" sz="1200" b="0" i="0" u="none" strike="noStrike" cap="none" normalizeH="0" baseline="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2"/>
                        </a:buClr>
                        <a:buSzTx/>
                        <a:buFont typeface="Wingdings" pitchFamily="2" charset="2"/>
                        <a:buNone/>
                        <a:tabLst/>
                      </a:pP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100 000-200 000 </a:t>
                      </a:r>
                      <a:br>
                        <a:rPr kumimoji="1" lang="ru-RU" sz="1200" b="0" i="0" u="none" strike="noStrike" cap="none" normalizeH="0" baseline="0" dirty="0" smtClean="0">
                          <a:ln>
                            <a:noFill/>
                          </a:ln>
                          <a:solidFill>
                            <a:schemeClr val="tx1"/>
                          </a:solidFill>
                          <a:effectLst/>
                          <a:latin typeface="Calibri" pitchFamily="34" charset="0"/>
                          <a:cs typeface="Times New Roman" pitchFamily="18" charset="0"/>
                        </a:rPr>
                      </a:br>
                      <a:r>
                        <a:rPr kumimoji="1" lang="ru-RU" sz="1200" b="0" i="0" u="none" strike="noStrike" cap="none" normalizeH="0" baseline="0" dirty="0" smtClean="0">
                          <a:ln>
                            <a:noFill/>
                          </a:ln>
                          <a:solidFill>
                            <a:schemeClr val="tx1"/>
                          </a:solidFill>
                          <a:effectLst/>
                          <a:latin typeface="Calibri" pitchFamily="34" charset="0"/>
                          <a:cs typeface="Times New Roman" pitchFamily="18" charset="0"/>
                        </a:rPr>
                        <a:t>или приостановление деятельности</a:t>
                      </a:r>
                      <a:endParaRPr kumimoji="1" lang="ru-RU" sz="1200" b="0" i="0" u="none" strike="noStrike" cap="none" normalizeH="0" baseline="0" dirty="0" smtClean="0">
                        <a:ln>
                          <a:noFill/>
                        </a:ln>
                        <a:solidFill>
                          <a:schemeClr val="tx1"/>
                        </a:solidFill>
                        <a:effectLst/>
                        <a:latin typeface="Arial" charset="0"/>
                        <a:cs typeface="Arial" charset="0"/>
                      </a:endParaRPr>
                    </a:p>
                  </a:txBody>
                  <a:tcPr marL="91431" marR="91431" marT="45715" marB="4571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2024" name="Rectangle 14"/>
          <p:cNvSpPr>
            <a:spLocks noChangeArrowheads="1"/>
          </p:cNvSpPr>
          <p:nvPr/>
        </p:nvSpPr>
        <p:spPr bwMode="auto">
          <a:xfrm>
            <a:off x="571500" y="1"/>
            <a:ext cx="7856538" cy="401974"/>
          </a:xfrm>
          <a:prstGeom prst="rect">
            <a:avLst/>
          </a:prstGeom>
          <a:noFill/>
          <a:ln w="9525" algn="ctr">
            <a:noFill/>
            <a:miter lim="800000"/>
            <a:headEnd/>
            <a:tailEnd/>
          </a:ln>
        </p:spPr>
        <p:txBody>
          <a:bodyPr wrap="square" lIns="93287" tIns="46643" rIns="93287" bIns="46643">
            <a:spAutoFit/>
          </a:bodyPr>
          <a:lstStyle/>
          <a:p>
            <a:pPr algn="ctr" defTabSz="933450"/>
            <a:r>
              <a:rPr lang="ru-RU" sz="2000" b="1" dirty="0">
                <a:solidFill>
                  <a:srgbClr val="003366"/>
                </a:solidFill>
              </a:rPr>
              <a:t>Ответственность за нарушение требований охраны труда</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nodePh="1">
                                  <p:stCondLst>
                                    <p:cond delay="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descr="&amp;Kcy;&amp;ocy;&amp;scy;&amp;tcy;&amp;yucy;&amp;mcy; "/>
          <p:cNvSpPr>
            <a:spLocks noChangeAspect="1" noChangeArrowheads="1"/>
          </p:cNvSpPr>
          <p:nvPr/>
        </p:nvSpPr>
        <p:spPr bwMode="auto">
          <a:xfrm>
            <a:off x="4441825" y="3290888"/>
            <a:ext cx="260350" cy="276225"/>
          </a:xfrm>
          <a:prstGeom prst="rect">
            <a:avLst/>
          </a:prstGeom>
          <a:noFill/>
          <a:ln w="9525">
            <a:noFill/>
            <a:miter lim="800000"/>
            <a:headEnd/>
            <a:tailEnd/>
          </a:ln>
        </p:spPr>
        <p:txBody>
          <a:bodyPr/>
          <a:lstStyle/>
          <a:p>
            <a:endParaRPr lang="ru-RU"/>
          </a:p>
        </p:txBody>
      </p:sp>
      <p:sp>
        <p:nvSpPr>
          <p:cNvPr id="45059" name="Rectangle 3"/>
          <p:cNvSpPr>
            <a:spLocks noChangeArrowheads="1"/>
          </p:cNvSpPr>
          <p:nvPr/>
        </p:nvSpPr>
        <p:spPr bwMode="auto">
          <a:xfrm>
            <a:off x="3178175" y="471488"/>
            <a:ext cx="793750" cy="714375"/>
          </a:xfrm>
          <a:prstGeom prst="rect">
            <a:avLst/>
          </a:prstGeom>
          <a:solidFill>
            <a:schemeClr val="bg1"/>
          </a:solidFill>
          <a:ln w="9525">
            <a:solidFill>
              <a:schemeClr val="bg1"/>
            </a:solidFill>
            <a:miter lim="800000"/>
            <a:headEnd/>
            <a:tailEnd/>
          </a:ln>
        </p:spPr>
        <p:txBody>
          <a:bodyPr wrap="none" lIns="80175" tIns="40087" rIns="80175" bIns="40087" anchor="ctr"/>
          <a:lstStyle/>
          <a:p>
            <a:pPr algn="ctr" defTabSz="801688"/>
            <a:endParaRPr lang="ru-RU" sz="2100">
              <a:solidFill>
                <a:schemeClr val="bg1"/>
              </a:solidFill>
            </a:endParaRPr>
          </a:p>
        </p:txBody>
      </p:sp>
      <p:sp>
        <p:nvSpPr>
          <p:cNvPr id="45060" name="Rectangle 4"/>
          <p:cNvSpPr>
            <a:spLocks noChangeArrowheads="1"/>
          </p:cNvSpPr>
          <p:nvPr/>
        </p:nvSpPr>
        <p:spPr bwMode="auto">
          <a:xfrm>
            <a:off x="2366963" y="1512888"/>
            <a:ext cx="339725" cy="2522537"/>
          </a:xfrm>
          <a:prstGeom prst="rect">
            <a:avLst/>
          </a:prstGeom>
          <a:solidFill>
            <a:schemeClr val="bg1"/>
          </a:solidFill>
          <a:ln w="9525">
            <a:solidFill>
              <a:schemeClr val="bg1"/>
            </a:solidFill>
            <a:miter lim="800000"/>
            <a:headEnd/>
            <a:tailEnd/>
          </a:ln>
        </p:spPr>
        <p:txBody>
          <a:bodyPr wrap="none" anchor="ctr"/>
          <a:lstStyle/>
          <a:p>
            <a:endParaRPr lang="ru-RU"/>
          </a:p>
        </p:txBody>
      </p:sp>
      <p:sp>
        <p:nvSpPr>
          <p:cNvPr id="45061" name="Rectangle 5"/>
          <p:cNvSpPr>
            <a:spLocks noChangeArrowheads="1"/>
          </p:cNvSpPr>
          <p:nvPr/>
        </p:nvSpPr>
        <p:spPr bwMode="auto">
          <a:xfrm>
            <a:off x="2536825" y="2028825"/>
            <a:ext cx="339725" cy="2524125"/>
          </a:xfrm>
          <a:prstGeom prst="rect">
            <a:avLst/>
          </a:prstGeom>
          <a:solidFill>
            <a:schemeClr val="bg1"/>
          </a:solidFill>
          <a:ln w="9525">
            <a:solidFill>
              <a:schemeClr val="bg1"/>
            </a:solidFill>
            <a:miter lim="800000"/>
            <a:headEnd/>
            <a:tailEnd/>
          </a:ln>
        </p:spPr>
        <p:txBody>
          <a:bodyPr wrap="none" anchor="ctr"/>
          <a:lstStyle/>
          <a:p>
            <a:endParaRPr lang="ru-RU"/>
          </a:p>
        </p:txBody>
      </p:sp>
      <p:sp>
        <p:nvSpPr>
          <p:cNvPr id="45062" name="Rectangle 14"/>
          <p:cNvSpPr>
            <a:spLocks noChangeArrowheads="1"/>
          </p:cNvSpPr>
          <p:nvPr/>
        </p:nvSpPr>
        <p:spPr bwMode="auto">
          <a:xfrm>
            <a:off x="571500" y="201613"/>
            <a:ext cx="7856538" cy="981075"/>
          </a:xfrm>
          <a:prstGeom prst="rect">
            <a:avLst/>
          </a:prstGeom>
          <a:noFill/>
          <a:ln w="9525" algn="ctr">
            <a:noFill/>
            <a:miter lim="800000"/>
            <a:headEnd/>
            <a:tailEnd/>
          </a:ln>
        </p:spPr>
        <p:txBody>
          <a:bodyPr lIns="93287" tIns="46643" rIns="93287" bIns="46643">
            <a:spAutoFit/>
          </a:bodyPr>
          <a:lstStyle/>
          <a:p>
            <a:pPr algn="ctr" defTabSz="933450"/>
            <a:r>
              <a:rPr lang="ru-RU" sz="2800" b="1">
                <a:solidFill>
                  <a:srgbClr val="003366"/>
                </a:solidFill>
              </a:rPr>
              <a:t>Ответственность за нарушение требований охраны труда</a:t>
            </a:r>
          </a:p>
        </p:txBody>
      </p:sp>
      <p:sp>
        <p:nvSpPr>
          <p:cNvPr id="5" name="Rectangle 3"/>
          <p:cNvSpPr txBox="1">
            <a:spLocks noChangeArrowheads="1"/>
          </p:cNvSpPr>
          <p:nvPr/>
        </p:nvSpPr>
        <p:spPr bwMode="auto">
          <a:xfrm>
            <a:off x="320675" y="1185863"/>
            <a:ext cx="8572500" cy="2438400"/>
          </a:xfrm>
          <a:prstGeom prst="rect">
            <a:avLst/>
          </a:prstGeom>
          <a:noFill/>
          <a:ln w="9525" algn="ctr">
            <a:noFill/>
            <a:miter lim="800000"/>
            <a:headEnd/>
            <a:tailEnd/>
          </a:ln>
        </p:spPr>
        <p:txBody>
          <a:bodyPr lIns="91402" tIns="45701" rIns="91402" bIns="45701"/>
          <a:lstStyle/>
          <a:p>
            <a:pPr algn="just">
              <a:lnSpc>
                <a:spcPct val="150000"/>
              </a:lnSpc>
            </a:pPr>
            <a:r>
              <a:rPr lang="ru-RU" sz="1800" b="1">
                <a:solidFill>
                  <a:srgbClr val="000000"/>
                </a:solidFill>
                <a:effectLst>
                  <a:outerShdw blurRad="38100" dist="38100" dir="2700000" algn="tl">
                    <a:srgbClr val="C0C0C0"/>
                  </a:outerShdw>
                </a:effectLst>
                <a:latin typeface="Times New Roman" pitchFamily="18" charset="0"/>
                <a:cs typeface="Times New Roman" pitchFamily="18" charset="0"/>
              </a:rPr>
              <a:t>ст. 143 УК РФ: </a:t>
            </a:r>
          </a:p>
          <a:p>
            <a:pPr algn="just">
              <a:lnSpc>
                <a:spcPct val="150000"/>
              </a:lnSpc>
            </a:pPr>
            <a:r>
              <a:rPr lang="ru-RU" sz="1400" b="1">
                <a:solidFill>
                  <a:srgbClr val="000000"/>
                </a:solidFill>
                <a:latin typeface="Times New Roman" pitchFamily="18" charset="0"/>
                <a:cs typeface="Times New Roman" pitchFamily="18" charset="0"/>
              </a:rPr>
              <a:t>1. Нарушение правил охраны труда, совершенное лицом, на котором лежали обязанности по соблюдению этих правил, если это повлекло по неосторожности причинение тяжкого вреда здоровью человека - наказывается штрафом в размере до 200 000 тысяч рублей или в размере заработной платы или иного дохода осужденного за период до 18 месяцев, либо обязательными работами на срок до 480 часов, либо исправительными работами на срок до двух лет, либо принудительными работами на срок до одного года, либо лишением свободы на тот же срок.</a:t>
            </a:r>
          </a:p>
        </p:txBody>
      </p:sp>
      <p:sp>
        <p:nvSpPr>
          <p:cNvPr id="2" name="Rectangle 3"/>
          <p:cNvSpPr txBox="1">
            <a:spLocks noChangeArrowheads="1"/>
          </p:cNvSpPr>
          <p:nvPr/>
        </p:nvSpPr>
        <p:spPr bwMode="auto">
          <a:xfrm>
            <a:off x="323850" y="3562350"/>
            <a:ext cx="5418138" cy="1978025"/>
          </a:xfrm>
          <a:prstGeom prst="rect">
            <a:avLst/>
          </a:prstGeom>
          <a:noFill/>
          <a:ln w="9525" algn="ctr">
            <a:noFill/>
            <a:miter lim="800000"/>
            <a:headEnd/>
            <a:tailEnd/>
          </a:ln>
        </p:spPr>
        <p:txBody>
          <a:bodyPr lIns="91402" tIns="45701" rIns="91402" bIns="45701"/>
          <a:lstStyle/>
          <a:p>
            <a:pPr algn="just">
              <a:lnSpc>
                <a:spcPct val="150000"/>
              </a:lnSpc>
            </a:pPr>
            <a:r>
              <a:rPr lang="ru-RU" sz="1400" b="1">
                <a:solidFill>
                  <a:srgbClr val="000000"/>
                </a:solidFill>
                <a:latin typeface="Times New Roman" pitchFamily="18" charset="0"/>
                <a:cs typeface="Times New Roman" pitchFamily="18" charset="0"/>
              </a:rPr>
              <a:t>2. То же деяние, повлекшее по неосторожности смерть человека - наказывается принудительными работами на срок до четырех лет с лишением права занимать определенные должности или заниматься определенной деятельностью на срок до трех лет или без такового либо лишением свободы на срок до четырех лет с лишением права занимать определенные должности или заниматься определенной деятельностью на срок до трех лет или без такового.</a:t>
            </a:r>
          </a:p>
        </p:txBody>
      </p:sp>
      <p:pic>
        <p:nvPicPr>
          <p:cNvPr id="45065" name="Picture 5" descr="C:\Documents and Settings\user\Рабочий стол\картинки\images.jpg"/>
          <p:cNvPicPr>
            <a:picLocks noChangeAspect="1" noChangeArrowheads="1"/>
          </p:cNvPicPr>
          <p:nvPr/>
        </p:nvPicPr>
        <p:blipFill>
          <a:blip r:embed="rId2"/>
          <a:srcRect/>
          <a:stretch>
            <a:fillRect/>
          </a:stretch>
        </p:blipFill>
        <p:spPr bwMode="auto">
          <a:xfrm>
            <a:off x="5907088" y="3740150"/>
            <a:ext cx="2949575" cy="2005013"/>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amond(in)">
                                      <p:cBhvr>
                                        <p:cTn id="7" dur="2000"/>
                                        <p:tgtEl>
                                          <p:spTgt spid="5">
                                            <p:txEl>
                                              <p:pRg st="0" end="0"/>
                                            </p:txEl>
                                          </p:spTgt>
                                        </p:tgtEl>
                                      </p:cBhvr>
                                    </p:animEffect>
                                  </p:childTnLst>
                                </p:cTn>
                              </p:par>
                            </p:childTnLst>
                          </p:cTn>
                        </p:par>
                        <p:par>
                          <p:cTn id="8" fill="hold">
                            <p:stCondLst>
                              <p:cond delay="2000"/>
                            </p:stCondLst>
                            <p:childTnLst>
                              <p:par>
                                <p:cTn id="9" presetID="8" presetClass="entr" presetSubtype="16" fill="hold" grpId="0"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diamond(in)">
                                      <p:cBhvr>
                                        <p:cTn id="11" dur="2000"/>
                                        <p:tgtEl>
                                          <p:spTgt spid="5">
                                            <p:txEl>
                                              <p:pRg st="1" end="1"/>
                                            </p:txEl>
                                          </p:spTgt>
                                        </p:tgtEl>
                                      </p:cBhvr>
                                    </p:animEffect>
                                  </p:childTnLst>
                                </p:cTn>
                              </p:par>
                            </p:childTnLst>
                          </p:cTn>
                        </p:par>
                        <p:par>
                          <p:cTn id="12" fill="hold">
                            <p:stCondLst>
                              <p:cond delay="4000"/>
                            </p:stCondLst>
                            <p:childTnLst>
                              <p:par>
                                <p:cTn id="13" presetID="8" presetClass="entr" presetSubtype="16" fill="hold" grpId="0" nodeType="after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diamond(in)">
                                      <p:cBhvr>
                                        <p:cTn id="15" dur="2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2"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568952" cy="954107"/>
          </a:xfrm>
          <a:prstGeom prst="rect">
            <a:avLst/>
          </a:prstGeom>
        </p:spPr>
        <p:txBody>
          <a:bodyPr wrap="square">
            <a:spAutoFit/>
          </a:bodyPr>
          <a:lstStyle/>
          <a:p>
            <a:pPr algn="ctr"/>
            <a:r>
              <a:rPr lang="ru-RU" sz="1800" dirty="0" smtClean="0"/>
              <a:t>	</a:t>
            </a:r>
            <a:r>
              <a:rPr lang="ru-RU" sz="2800" dirty="0" smtClean="0">
                <a:solidFill>
                  <a:schemeClr val="tx2"/>
                </a:solidFill>
              </a:rPr>
              <a:t>Принят </a:t>
            </a:r>
            <a:r>
              <a:rPr lang="ru-RU" sz="2800" b="1" dirty="0" smtClean="0">
                <a:solidFill>
                  <a:schemeClr val="tx2"/>
                </a:solidFill>
                <a:hlinkClick r:id="rId2"/>
              </a:rPr>
              <a:t>временный мораторий на плановые проверки</a:t>
            </a:r>
            <a:r>
              <a:rPr lang="ru-RU" sz="2800" dirty="0" smtClean="0">
                <a:solidFill>
                  <a:schemeClr val="tx2"/>
                </a:solidFill>
              </a:rPr>
              <a:t> </a:t>
            </a:r>
          </a:p>
        </p:txBody>
      </p:sp>
      <p:sp>
        <p:nvSpPr>
          <p:cNvPr id="3" name="Прямоугольник 2"/>
          <p:cNvSpPr/>
          <p:nvPr/>
        </p:nvSpPr>
        <p:spPr>
          <a:xfrm>
            <a:off x="179512" y="954106"/>
            <a:ext cx="8784976" cy="5878532"/>
          </a:xfrm>
          <a:prstGeom prst="rect">
            <a:avLst/>
          </a:prstGeom>
        </p:spPr>
        <p:txBody>
          <a:bodyPr wrap="square">
            <a:spAutoFit/>
          </a:bodyPr>
          <a:lstStyle/>
          <a:p>
            <a:pPr algn="just"/>
            <a:r>
              <a:rPr lang="ru-RU" sz="2400" b="1" dirty="0" smtClean="0">
                <a:hlinkClick r:id="rId3"/>
              </a:rPr>
              <a:t>Постановление Правительства РФ от 01.10.2022 № 1743 «О внесении изменений в Постановление Правительства Российской Федерации от 10 марта 2022 г. № 336"</a:t>
            </a:r>
            <a:endParaRPr lang="ru-RU" sz="2400" dirty="0" smtClean="0"/>
          </a:p>
          <a:p>
            <a:pPr algn="just"/>
            <a:r>
              <a:rPr lang="ru-RU" sz="2400" dirty="0" smtClean="0"/>
              <a:t>	</a:t>
            </a:r>
            <a:r>
              <a:rPr lang="ru-RU" sz="2400" b="1" dirty="0" smtClean="0">
                <a:latin typeface="Times New Roman" pitchFamily="18" charset="0"/>
                <a:cs typeface="Times New Roman" pitchFamily="18" charset="0"/>
              </a:rPr>
              <a:t>Плановые контрольные (надзорные) мероприятия, плановые проверки будут осуществляться только в отношении объектов контроля, отнесенных к категориям </a:t>
            </a:r>
            <a:r>
              <a:rPr lang="ru-RU" sz="2400" b="1" dirty="0" smtClean="0">
                <a:solidFill>
                  <a:schemeClr val="tx2"/>
                </a:solidFill>
                <a:latin typeface="Times New Roman" pitchFamily="18" charset="0"/>
                <a:cs typeface="Times New Roman" pitchFamily="18" charset="0"/>
              </a:rPr>
              <a:t>чрезвычайно высокого </a:t>
            </a:r>
            <a:r>
              <a:rPr lang="ru-RU" sz="2400" b="1" dirty="0" smtClean="0">
                <a:latin typeface="Times New Roman" pitchFamily="18" charset="0"/>
                <a:cs typeface="Times New Roman" pitchFamily="18" charset="0"/>
              </a:rPr>
              <a:t>и </a:t>
            </a:r>
            <a:r>
              <a:rPr lang="ru-RU" sz="2400" b="1" dirty="0" smtClean="0">
                <a:solidFill>
                  <a:schemeClr val="tx2"/>
                </a:solidFill>
                <a:latin typeface="Times New Roman" pitchFamily="18" charset="0"/>
                <a:cs typeface="Times New Roman" pitchFamily="18" charset="0"/>
              </a:rPr>
              <a:t>высокого риска</a:t>
            </a:r>
            <a:r>
              <a:rPr lang="ru-RU" sz="2400" b="1" dirty="0" smtClean="0">
                <a:latin typeface="Times New Roman" pitchFamily="18" charset="0"/>
                <a:cs typeface="Times New Roman" pitchFamily="18" charset="0"/>
              </a:rPr>
              <a:t>, опасным производственным объектам II класса опасности, гидротехническим сооружениям II класса.</a:t>
            </a:r>
          </a:p>
          <a:p>
            <a:r>
              <a:rPr lang="ru-RU" sz="2400" b="1" dirty="0" smtClean="0">
                <a:latin typeface="Times New Roman" pitchFamily="18" charset="0"/>
                <a:cs typeface="Times New Roman" pitchFamily="18" charset="0"/>
              </a:rPr>
              <a:t>	Предусмотрено, что контролируемое лицо вправе обратиться в контрольный (надзорный) орган с просьбой о проведении профилактического визита. </a:t>
            </a:r>
          </a:p>
          <a:p>
            <a:r>
              <a:rPr lang="ru-RU" b="1" dirty="0" smtClean="0">
                <a:latin typeface="Times New Roman" pitchFamily="18" charset="0"/>
                <a:cs typeface="Times New Roman" pitchFamily="18" charset="0"/>
              </a:rPr>
              <a:t>Также в 2023 году </a:t>
            </a:r>
            <a:r>
              <a:rPr lang="ru-RU" b="1" dirty="0" smtClean="0">
                <a:solidFill>
                  <a:schemeClr val="tx2"/>
                </a:solidFill>
                <a:latin typeface="Times New Roman" pitchFamily="18" charset="0"/>
                <a:cs typeface="Times New Roman" pitchFamily="18" charset="0"/>
              </a:rPr>
              <a:t>не будут проводиться </a:t>
            </a:r>
            <a:r>
              <a:rPr lang="ru-RU" b="1" dirty="0" smtClean="0">
                <a:latin typeface="Times New Roman" pitchFamily="18" charset="0"/>
                <a:cs typeface="Times New Roman" pitchFamily="18" charset="0"/>
              </a:rPr>
              <a:t>плановые контрольные (надзорные) мероприятия в отношении государственных и муниципальных учреждений </a:t>
            </a:r>
            <a:r>
              <a:rPr lang="ru-RU" b="1" dirty="0" smtClean="0">
                <a:solidFill>
                  <a:schemeClr val="tx2"/>
                </a:solidFill>
                <a:latin typeface="Times New Roman" pitchFamily="18" charset="0"/>
                <a:cs typeface="Times New Roman" pitchFamily="18" charset="0"/>
              </a:rPr>
              <a:t>дошкольного и начального общего образования, основного общего и среднего общего образования. </a:t>
            </a:r>
            <a:r>
              <a:rPr lang="ru-RU" dirty="0" smtClean="0"/>
              <a:t/>
            </a:r>
            <a:br>
              <a:rPr lang="ru-RU" dirty="0" smtClean="0"/>
            </a:br>
            <a:endParaRPr lang="ru-RU" dirty="0"/>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2456892"/>
            <a:ext cx="9143999" cy="4124206"/>
          </a:xfrm>
          <a:prstGeom prst="rect">
            <a:avLst/>
          </a:prstGeom>
          <a:solidFill>
            <a:schemeClr val="bg1"/>
          </a:solidFill>
        </p:spPr>
        <p:txBody>
          <a:bodyPr wrap="square">
            <a:spAutoFit/>
          </a:bodyPr>
          <a:lstStyle/>
          <a:p>
            <a:pPr lvl="0" indent="444500" algn="ctr" eaLnBrk="0" hangingPunct="0"/>
            <a:endParaRPr lang="ru-RU" sz="2800" b="1" dirty="0" smtClean="0">
              <a:solidFill>
                <a:schemeClr val="accent2">
                  <a:lumMod val="75000"/>
                </a:schemeClr>
              </a:solidFill>
              <a:latin typeface="Times New Roman" pitchFamily="18" charset="0"/>
              <a:cs typeface="Times New Roman" pitchFamily="18" charset="0"/>
            </a:endParaRPr>
          </a:p>
          <a:p>
            <a:pPr indent="444500" algn="ctr" eaLnBrk="0" hangingPunct="0"/>
            <a:r>
              <a:rPr lang="ru-RU" sz="2600" b="1" dirty="0" smtClean="0">
                <a:latin typeface="Times New Roman" pitchFamily="18" charset="0"/>
                <a:cs typeface="Times New Roman" pitchFamily="18" charset="0"/>
              </a:rPr>
              <a:t>В рамках  Всемирного дня охраны труда профсоюзы проводят различные мероприятия посвященные </a:t>
            </a:r>
            <a:r>
              <a:rPr lang="ru-RU" sz="2600" b="1" dirty="0" smtClean="0">
                <a:solidFill>
                  <a:schemeClr val="accent2">
                    <a:lumMod val="75000"/>
                  </a:schemeClr>
                </a:solidFill>
                <a:latin typeface="Times New Roman" pitchFamily="18" charset="0"/>
                <a:cs typeface="Times New Roman" pitchFamily="18" charset="0"/>
              </a:rPr>
              <a:t>сохранению жизни и здоровья человека</a:t>
            </a:r>
            <a:r>
              <a:rPr lang="ru-RU" sz="2600" b="1" dirty="0" smtClean="0">
                <a:latin typeface="Times New Roman" pitchFamily="18" charset="0"/>
                <a:cs typeface="Times New Roman" pitchFamily="18" charset="0"/>
              </a:rPr>
              <a:t> в процессе его трудовой деятельности, предупреждению производственного травматизма  и профессиональной заболеваемости. </a:t>
            </a:r>
          </a:p>
          <a:p>
            <a:pPr indent="444500" algn="ctr" eaLnBrk="0" hangingPunct="0"/>
            <a:r>
              <a:rPr lang="ru-RU" sz="2600" b="1" dirty="0" smtClean="0">
                <a:latin typeface="Times New Roman" pitchFamily="18" charset="0"/>
                <a:cs typeface="Times New Roman" pitchFamily="18" charset="0"/>
              </a:rPr>
              <a:t>Свыше 100 семинаров, круглых столов, конференций и выездных встреч с участием технических инспекторов труда </a:t>
            </a:r>
            <a:r>
              <a:rPr lang="ru-RU" sz="2600" b="1" dirty="0" smtClean="0">
                <a:latin typeface="Times New Roman" pitchFamily="18" charset="0"/>
                <a:cs typeface="Times New Roman" pitchFamily="18" charset="0"/>
              </a:rPr>
              <a:t>проходят </a:t>
            </a:r>
            <a:r>
              <a:rPr lang="ru-RU" sz="2600" b="1" dirty="0" smtClean="0">
                <a:latin typeface="Times New Roman" pitchFamily="18" charset="0"/>
                <a:cs typeface="Times New Roman" pitchFamily="18" charset="0"/>
              </a:rPr>
              <a:t>в марте-апреле в организациях города. </a:t>
            </a:r>
            <a:endParaRPr lang="ru-RU" sz="2600" b="1" dirty="0" smtClean="0">
              <a:solidFill>
                <a:srgbClr val="000000"/>
              </a:solidFill>
              <a:latin typeface="Times New Roman" pitchFamily="18" charset="0"/>
              <a:ea typeface="Times New Roman" pitchFamily="18" charset="0"/>
              <a:cs typeface="Times New Roman" pitchFamily="18" charset="0"/>
            </a:endParaRPr>
          </a:p>
        </p:txBody>
      </p:sp>
      <p:sp>
        <p:nvSpPr>
          <p:cNvPr id="3" name="Прямоугольник 2"/>
          <p:cNvSpPr/>
          <p:nvPr/>
        </p:nvSpPr>
        <p:spPr>
          <a:xfrm>
            <a:off x="2303748" y="260648"/>
            <a:ext cx="6840252" cy="2554545"/>
          </a:xfrm>
          <a:prstGeom prst="rect">
            <a:avLst/>
          </a:prstGeom>
          <a:solidFill>
            <a:schemeClr val="bg1"/>
          </a:solidFill>
        </p:spPr>
        <p:txBody>
          <a:bodyPr wrap="square">
            <a:spAutoFit/>
          </a:bodyPr>
          <a:lstStyle/>
          <a:p>
            <a:pPr lvl="0" indent="444500" algn="ctr" fontAlgn="base">
              <a:spcBef>
                <a:spcPct val="0"/>
              </a:spcBef>
              <a:spcAft>
                <a:spcPct val="0"/>
              </a:spcAft>
            </a:pPr>
            <a:r>
              <a:rPr lang="ru-RU" b="1" dirty="0" smtClean="0">
                <a:solidFill>
                  <a:schemeClr val="accent2"/>
                </a:solidFill>
                <a:ea typeface="Times New Roman" pitchFamily="18" charset="0"/>
                <a:cs typeface="Arial" pitchFamily="34" charset="0"/>
              </a:rPr>
              <a:t>         </a:t>
            </a:r>
            <a:r>
              <a:rPr lang="ru-RU" sz="4000" b="1" dirty="0" smtClean="0">
                <a:solidFill>
                  <a:schemeClr val="accent2"/>
                </a:solidFill>
                <a:ea typeface="Times New Roman" pitchFamily="18" charset="0"/>
                <a:cs typeface="Arial" pitchFamily="34" charset="0"/>
              </a:rPr>
              <a:t>28 апреля – ежегодно </a:t>
            </a:r>
          </a:p>
          <a:p>
            <a:pPr lvl="0" indent="444500" algn="ctr" fontAlgn="base">
              <a:spcBef>
                <a:spcPct val="0"/>
              </a:spcBef>
              <a:spcAft>
                <a:spcPct val="0"/>
              </a:spcAft>
            </a:pPr>
            <a:r>
              <a:rPr lang="ru-RU" sz="4000" b="1" dirty="0" smtClean="0">
                <a:solidFill>
                  <a:schemeClr val="accent2"/>
                </a:solidFill>
                <a:ea typeface="Times New Roman" pitchFamily="18" charset="0"/>
                <a:cs typeface="Arial" pitchFamily="34" charset="0"/>
              </a:rPr>
              <a:t>во всем мире отмечают</a:t>
            </a:r>
          </a:p>
          <a:p>
            <a:pPr lvl="0" indent="444500" algn="ctr" fontAlgn="base">
              <a:spcBef>
                <a:spcPct val="0"/>
              </a:spcBef>
              <a:spcAft>
                <a:spcPct val="0"/>
              </a:spcAft>
            </a:pPr>
            <a:r>
              <a:rPr lang="ru-RU" sz="4000" b="1" dirty="0" smtClean="0">
                <a:solidFill>
                  <a:srgbClr val="FF0000"/>
                </a:solidFill>
                <a:ea typeface="Times New Roman" pitchFamily="18" charset="0"/>
                <a:cs typeface="Arial" pitchFamily="34" charset="0"/>
              </a:rPr>
              <a:t>Всемирный День охраны труда!</a:t>
            </a:r>
            <a:endParaRPr lang="ru-RU" sz="4000" dirty="0">
              <a:solidFill>
                <a:srgbClr val="FF0000"/>
              </a:solidFill>
            </a:endParaRPr>
          </a:p>
        </p:txBody>
      </p:sp>
      <p:pic>
        <p:nvPicPr>
          <p:cNvPr id="4" name="Picture 2" descr="https://pnzgdp.ru/documents/3210259/0/%D0%B4%D0%B5%D0%BD%D1%8C%20%D0%BE%D1%85%D1%80%D0%B0%D0%BD%D1%8B%20%D1%82%D1%80%D1%83%D0%B4%D0%B0.png/8220f60e-3b1b-0552-ae23-193a11a553af?imagePreview=1"/>
          <p:cNvPicPr>
            <a:picLocks noChangeAspect="1" noChangeArrowheads="1"/>
          </p:cNvPicPr>
          <p:nvPr/>
        </p:nvPicPr>
        <p:blipFill>
          <a:blip r:embed="rId2" cstate="print"/>
          <a:srcRect/>
          <a:stretch>
            <a:fillRect/>
          </a:stretch>
        </p:blipFill>
        <p:spPr bwMode="auto">
          <a:xfrm>
            <a:off x="1" y="260648"/>
            <a:ext cx="2951819" cy="2376264"/>
          </a:xfrm>
          <a:prstGeom prst="rect">
            <a:avLst/>
          </a:prstGeom>
          <a:noFill/>
        </p:spPr>
      </p:pic>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712968" cy="3785652"/>
          </a:xfrm>
          <a:prstGeom prst="rect">
            <a:avLst/>
          </a:prstGeom>
        </p:spPr>
        <p:txBody>
          <a:bodyPr wrap="square">
            <a:spAutoFit/>
          </a:bodyPr>
          <a:lstStyle/>
          <a:p>
            <a:pPr indent="444500" algn="ctr" eaLnBrk="0" hangingPunct="0"/>
            <a:r>
              <a:rPr lang="ru-RU" sz="4000" b="1" dirty="0" smtClean="0">
                <a:latin typeface="Times New Roman" pitchFamily="18" charset="0"/>
                <a:ea typeface="Times New Roman" pitchFamily="18" charset="0"/>
                <a:cs typeface="Times New Roman" pitchFamily="18" charset="0"/>
              </a:rPr>
              <a:t>Всемирный день охраны труда </a:t>
            </a:r>
          </a:p>
          <a:p>
            <a:pPr indent="444500" algn="ctr" eaLnBrk="0" hangingPunct="0"/>
            <a:r>
              <a:rPr lang="ru-RU" sz="4000" b="1" dirty="0" smtClean="0">
                <a:latin typeface="Times New Roman" pitchFamily="18" charset="0"/>
                <a:ea typeface="Times New Roman" pitchFamily="18" charset="0"/>
                <a:cs typeface="Times New Roman" pitchFamily="18" charset="0"/>
              </a:rPr>
              <a:t>в </a:t>
            </a:r>
            <a:r>
              <a:rPr lang="ru-RU" sz="4000" b="1" dirty="0" smtClean="0">
                <a:solidFill>
                  <a:srgbClr val="FF0000"/>
                </a:solidFill>
                <a:latin typeface="Times New Roman" pitchFamily="18" charset="0"/>
                <a:ea typeface="Times New Roman" pitchFamily="18" charset="0"/>
                <a:cs typeface="Times New Roman" pitchFamily="18" charset="0"/>
              </a:rPr>
              <a:t>2026 </a:t>
            </a:r>
            <a:r>
              <a:rPr lang="ru-RU" sz="4000" b="1" dirty="0" smtClean="0">
                <a:latin typeface="Times New Roman" pitchFamily="18" charset="0"/>
                <a:ea typeface="Times New Roman" pitchFamily="18" charset="0"/>
                <a:cs typeface="Times New Roman" pitchFamily="18" charset="0"/>
              </a:rPr>
              <a:t>году проходит под лозунгом </a:t>
            </a:r>
            <a:r>
              <a:rPr lang="ru-RU" sz="4000" b="1" dirty="0" smtClean="0">
                <a:solidFill>
                  <a:schemeClr val="accent2">
                    <a:lumMod val="75000"/>
                  </a:schemeClr>
                </a:solidFill>
                <a:latin typeface="Times New Roman" pitchFamily="18" charset="0"/>
                <a:cs typeface="Times New Roman" pitchFamily="18" charset="0"/>
              </a:rPr>
              <a:t>«Благоприятная психосоциальная рабочая среда: путь к процветанию работников и сильной организации». </a:t>
            </a:r>
            <a:endParaRPr lang="ru-RU" sz="4000" b="1" dirty="0" smtClean="0">
              <a:solidFill>
                <a:schemeClr val="accent2">
                  <a:lumMod val="75000"/>
                </a:schemeClr>
              </a:solidFill>
              <a:latin typeface="Times New Roman" pitchFamily="18" charset="0"/>
              <a:ea typeface="Times New Roman" pitchFamily="18" charset="0"/>
              <a:cs typeface="Times New Roman" pitchFamily="18" charset="0"/>
            </a:endParaRPr>
          </a:p>
        </p:txBody>
      </p:sp>
      <p:pic>
        <p:nvPicPr>
          <p:cNvPr id="1026" name="Picture 2" descr="http://nash-izberbash.ru/images/gazeta/2020/19/8-0.jpg"/>
          <p:cNvPicPr>
            <a:picLocks noChangeAspect="1" noChangeArrowheads="1"/>
          </p:cNvPicPr>
          <p:nvPr/>
        </p:nvPicPr>
        <p:blipFill>
          <a:blip r:embed="rId2" cstate="print"/>
          <a:srcRect/>
          <a:stretch>
            <a:fillRect/>
          </a:stretch>
        </p:blipFill>
        <p:spPr bwMode="auto">
          <a:xfrm>
            <a:off x="1619672" y="3785652"/>
            <a:ext cx="5607135" cy="2883708"/>
          </a:xfrm>
          <a:prstGeom prst="rect">
            <a:avLst/>
          </a:prstGeom>
          <a:noFill/>
        </p:spPr>
      </p:pic>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1444" y="114301"/>
            <a:ext cx="8929688" cy="6370975"/>
          </a:xfrm>
          <a:prstGeom prst="rect">
            <a:avLst/>
          </a:prstGeom>
        </p:spPr>
        <p:txBody>
          <a:bodyPr wrap="square">
            <a:spAutoFit/>
          </a:bodyPr>
          <a:lstStyle/>
          <a:p>
            <a:pPr algn="just"/>
            <a:r>
              <a:rPr lang="ru-RU" sz="2400" dirty="0" smtClean="0">
                <a:latin typeface="Times New Roman" pitchFamily="18" charset="0"/>
                <a:cs typeface="Times New Roman" pitchFamily="18" charset="0"/>
              </a:rPr>
              <a:t>	</a:t>
            </a:r>
            <a:r>
              <a:rPr lang="ru-RU" sz="2400" b="1" dirty="0" smtClean="0">
                <a:solidFill>
                  <a:srgbClr val="0000FF"/>
                </a:solidFill>
                <a:latin typeface="Times New Roman" pitchFamily="18" charset="0"/>
                <a:cs typeface="Times New Roman" pitchFamily="18" charset="0"/>
              </a:rPr>
              <a:t>Всемирный день охраны труда </a:t>
            </a:r>
            <a:r>
              <a:rPr lang="ru-RU" sz="2400" b="1" dirty="0" smtClean="0">
                <a:latin typeface="Times New Roman" pitchFamily="18" charset="0"/>
                <a:cs typeface="Times New Roman" pitchFamily="18" charset="0"/>
              </a:rPr>
              <a:t>— это международная дата, призванная обратить внимание общества на важность создания безопасных и здоровых условий на рабочих местах. </a:t>
            </a:r>
          </a:p>
          <a:p>
            <a:pPr algn="just"/>
            <a:r>
              <a:rPr lang="ru-RU" sz="2400" b="1" dirty="0" smtClean="0">
                <a:latin typeface="Times New Roman" pitchFamily="18" charset="0"/>
                <a:cs typeface="Times New Roman" pitchFamily="18" charset="0"/>
              </a:rPr>
              <a:t>	В этот день по всему миру проходят тематические мероприятия: семинары, конференции, круглые столы и акции, направленные на повышение осведомлённости работников и работодателей о современных рисках и способах их предотвращения.</a:t>
            </a:r>
          </a:p>
          <a:p>
            <a:pPr algn="just"/>
            <a:r>
              <a:rPr lang="ru-RU" sz="2400" b="1" dirty="0" smtClean="0">
                <a:latin typeface="Times New Roman" pitchFamily="18" charset="0"/>
                <a:cs typeface="Times New Roman" pitchFamily="18" charset="0"/>
              </a:rPr>
              <a:t>	В России вопросам охраны труда уделяется особое внимание. </a:t>
            </a:r>
          </a:p>
          <a:p>
            <a:pPr algn="just"/>
            <a:r>
              <a:rPr lang="ru-RU" sz="2400" b="1" dirty="0" smtClean="0">
                <a:latin typeface="Times New Roman" pitchFamily="18" charset="0"/>
                <a:cs typeface="Times New Roman" pitchFamily="18" charset="0"/>
              </a:rPr>
              <a:t>Государство, работодатели и профсоюзы совместно работают над тем, чтобы каждый сотрудник мог трудиться в условиях, соответствующих нормам безопасности. Важнейшими задачами остаются профилактика производственного травматизма, развитие культуры безопасности и внедрение современных технологий для защиты жизни и здоровья людей.</a:t>
            </a:r>
          </a:p>
          <a:p>
            <a:pPr algn="just"/>
            <a:r>
              <a:rPr lang="ru-RU" sz="2400" b="1" dirty="0" smtClean="0">
                <a:latin typeface="Times New Roman" pitchFamily="18" charset="0"/>
                <a:cs typeface="Times New Roman" pitchFamily="18" charset="0"/>
              </a:rPr>
              <a:t>	</a:t>
            </a:r>
            <a:endParaRPr lang="ru-RU" sz="2400" b="1" dirty="0">
              <a:solidFill>
                <a:srgbClr val="7030A0"/>
              </a:solidFill>
              <a:latin typeface="Times New Roman" pitchFamily="18" charset="0"/>
              <a:cs typeface="Times New Roman" pitchFamily="18" charset="0"/>
            </a:endParaRP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56984" cy="6740307"/>
          </a:xfrm>
          <a:prstGeom prst="rect">
            <a:avLst/>
          </a:prstGeom>
        </p:spPr>
        <p:txBody>
          <a:bodyPr wrap="square">
            <a:spAutoFit/>
          </a:bodyPr>
          <a:lstStyle/>
          <a:p>
            <a:pPr algn="just"/>
            <a:r>
              <a:rPr lang="ru-RU" sz="2400" b="1" dirty="0" smtClean="0">
                <a:latin typeface="Times New Roman" pitchFamily="18" charset="0"/>
                <a:cs typeface="Times New Roman" pitchFamily="18" charset="0"/>
              </a:rPr>
              <a:t>	</a:t>
            </a:r>
            <a:endParaRPr lang="ru-RU" sz="2400" b="1" dirty="0" smtClean="0">
              <a:latin typeface="Times New Roman" pitchFamily="18" charset="0"/>
              <a:cs typeface="Times New Roman" pitchFamily="18" charset="0"/>
            </a:endParaRPr>
          </a:p>
          <a:p>
            <a:pPr algn="just"/>
            <a:r>
              <a:rPr lang="ru-RU"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Происходящие </a:t>
            </a:r>
            <a:r>
              <a:rPr lang="ru-RU" sz="2400" b="1" dirty="0" smtClean="0">
                <a:latin typeface="Times New Roman" pitchFamily="18" charset="0"/>
                <a:cs typeface="Times New Roman" pitchFamily="18" charset="0"/>
              </a:rPr>
              <a:t>перемены в законодательстве, организации труда, внедрение новых технологий, серьезно влияют на профессиональную деятельность и формируют новые риски повреждения здоровья.</a:t>
            </a:r>
          </a:p>
          <a:p>
            <a:pPr algn="just"/>
            <a:r>
              <a:rPr lang="ru-RU" sz="2400" b="1" dirty="0" smtClean="0">
                <a:latin typeface="Times New Roman" pitchFamily="18" charset="0"/>
                <a:cs typeface="Times New Roman" pitchFamily="18" charset="0"/>
              </a:rPr>
              <a:t>	Вопросы охраны труда необходимо решать в рамках социального партнерства с учетом новых требований законодательства. </a:t>
            </a:r>
          </a:p>
          <a:p>
            <a:pPr algn="just"/>
            <a:r>
              <a:rPr lang="ru-RU" sz="2400" b="1" dirty="0" smtClean="0">
                <a:latin typeface="Times New Roman" pitchFamily="18" charset="0"/>
                <a:cs typeface="Times New Roman" pitchFamily="18" charset="0"/>
              </a:rPr>
              <a:t>	Каждый </a:t>
            </a:r>
            <a:r>
              <a:rPr lang="ru-RU" sz="2400" b="1" dirty="0" smtClean="0">
                <a:latin typeface="Times New Roman" pitchFamily="18" charset="0"/>
                <a:cs typeface="Times New Roman" pitchFamily="18" charset="0"/>
              </a:rPr>
              <a:t>из нас может внести свой </a:t>
            </a:r>
            <a:r>
              <a:rPr lang="ru-RU" sz="2400" b="1" dirty="0" smtClean="0">
                <a:latin typeface="Times New Roman" pitchFamily="18" charset="0"/>
                <a:cs typeface="Times New Roman" pitchFamily="18" charset="0"/>
              </a:rPr>
              <a:t>вклад в безопасность: </a:t>
            </a:r>
            <a:r>
              <a:rPr lang="ru-RU" sz="2400" b="1" dirty="0" smtClean="0">
                <a:latin typeface="Times New Roman" pitchFamily="18" charset="0"/>
                <a:cs typeface="Times New Roman" pitchFamily="18" charset="0"/>
              </a:rPr>
              <a:t>соблюдать инструкции, использовать средства индивидуальной защиты и не оставаться равнодушными к нарушениям. </a:t>
            </a:r>
          </a:p>
          <a:p>
            <a:pPr algn="just"/>
            <a:r>
              <a:rPr lang="ru-RU" sz="2400" b="1" dirty="0" smtClean="0">
                <a:latin typeface="Times New Roman" pitchFamily="18" charset="0"/>
                <a:cs typeface="Times New Roman" pitchFamily="18" charset="0"/>
              </a:rPr>
              <a:t>	Ведь </a:t>
            </a:r>
            <a:r>
              <a:rPr lang="ru-RU" sz="2400" b="1" dirty="0" smtClean="0">
                <a:solidFill>
                  <a:srgbClr val="7030A0"/>
                </a:solidFill>
                <a:latin typeface="Times New Roman" pitchFamily="18" charset="0"/>
                <a:cs typeface="Times New Roman" pitchFamily="18" charset="0"/>
              </a:rPr>
              <a:t>безопасность на рабочем месте — это общая ответственность и залог здоровой, продуктивной жизни. </a:t>
            </a:r>
            <a:endParaRPr lang="ru-RU" sz="2400" b="1" dirty="0" smtClean="0">
              <a:solidFill>
                <a:srgbClr val="7030A0"/>
              </a:solidFill>
              <a:latin typeface="Times New Roman" pitchFamily="18" charset="0"/>
              <a:cs typeface="Times New Roman" pitchFamily="18" charset="0"/>
            </a:endParaRPr>
          </a:p>
          <a:p>
            <a:pPr algn="just"/>
            <a:r>
              <a:rPr lang="ru-RU" sz="2400" b="1" dirty="0" smtClean="0">
                <a:solidFill>
                  <a:srgbClr val="7030A0"/>
                </a:solidFill>
                <a:latin typeface="Times New Roman" pitchFamily="18" charset="0"/>
                <a:cs typeface="Times New Roman" pitchFamily="18" charset="0"/>
              </a:rPr>
              <a:t>	</a:t>
            </a:r>
            <a:r>
              <a:rPr lang="ru-RU" sz="2400" b="1" dirty="0" smtClean="0">
                <a:latin typeface="Times New Roman" pitchFamily="18" charset="0"/>
                <a:cs typeface="Times New Roman" pitchFamily="18" charset="0"/>
              </a:rPr>
              <a:t>Психосоциальная </a:t>
            </a:r>
            <a:r>
              <a:rPr lang="ru-RU" sz="2400" b="1" dirty="0" smtClean="0">
                <a:latin typeface="Times New Roman" pitchFamily="18" charset="0"/>
                <a:cs typeface="Times New Roman" pitchFamily="18" charset="0"/>
              </a:rPr>
              <a:t>обстановка на работе зависит от того, как устроены трудовые процессы, организованы условия труда и какие методы управления применяются. </a:t>
            </a:r>
          </a:p>
          <a:p>
            <a:pPr algn="just"/>
            <a:r>
              <a:rPr lang="ru-RU" sz="2400" b="1" dirty="0" smtClean="0">
                <a:latin typeface="Times New Roman" pitchFamily="18" charset="0"/>
                <a:cs typeface="Times New Roman" pitchFamily="18" charset="0"/>
              </a:rPr>
              <a:t>	</a:t>
            </a:r>
          </a:p>
        </p:txBody>
      </p:sp>
    </p:spTree>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20980" cy="8279190"/>
          </a:xfrm>
          <a:prstGeom prst="rect">
            <a:avLst/>
          </a:prstGeom>
        </p:spPr>
        <p:txBody>
          <a:bodyPr wrap="square">
            <a:spAutoFit/>
          </a:bodyPr>
          <a:lstStyle/>
          <a:p>
            <a:pPr algn="just"/>
            <a:r>
              <a:rPr lang="ru-RU"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Такие важные элементы, как интенсивность и график работы, четкость обязанностей, возможность самостоятельного принятия решений, наличие поддержки коллег и руководства, справедливость и прозрачность внутренних процедур существенно влияют на восприятие работниками своей деятельности, а также на их самочувствие, безопасность и </a:t>
            </a:r>
            <a:r>
              <a:rPr lang="ru-RU" sz="2400" dirty="0" smtClean="0">
                <a:latin typeface="Times New Roman" pitchFamily="18" charset="0"/>
                <a:cs typeface="Times New Roman" pitchFamily="18" charset="0"/>
              </a:rPr>
              <a:t>продуктивность</a:t>
            </a:r>
            <a:r>
              <a:rPr lang="ru-RU" sz="2400" b="1" dirty="0" smtClean="0">
                <a:latin typeface="Times New Roman" pitchFamily="18" charset="0"/>
                <a:cs typeface="Times New Roman" pitchFamily="18" charset="0"/>
              </a:rPr>
              <a:t>.</a:t>
            </a:r>
            <a:endParaRPr lang="ru-RU" sz="2400" dirty="0" smtClean="0">
              <a:latin typeface="Tahoma" pitchFamily="34" charset="0"/>
              <a:ea typeface="Tahoma" pitchFamily="34" charset="0"/>
              <a:cs typeface="Tahoma" pitchFamily="34" charset="0"/>
            </a:endParaRPr>
          </a:p>
          <a:p>
            <a:pPr algn="just"/>
            <a:r>
              <a:rPr lang="ru-RU" sz="2400" dirty="0" smtClean="0">
                <a:latin typeface="Times New Roman" pitchFamily="18" charset="0"/>
                <a:ea typeface="Tahoma" pitchFamily="34" charset="0"/>
                <a:cs typeface="Times New Roman" pitchFamily="18" charset="0"/>
              </a:rPr>
              <a:t>Такой </a:t>
            </a:r>
            <a:r>
              <a:rPr lang="ru-RU" sz="2400" dirty="0" smtClean="0">
                <a:latin typeface="Times New Roman" pitchFamily="18" charset="0"/>
                <a:ea typeface="Tahoma" pitchFamily="34" charset="0"/>
                <a:cs typeface="Times New Roman" pitchFamily="18" charset="0"/>
              </a:rPr>
              <a:t>подход способствует формированию </a:t>
            </a:r>
            <a:r>
              <a:rPr lang="ru-RU" sz="2400" b="1" dirty="0" smtClean="0">
                <a:latin typeface="Times New Roman" pitchFamily="18" charset="0"/>
                <a:ea typeface="Tahoma" pitchFamily="34" charset="0"/>
                <a:cs typeface="Times New Roman" pitchFamily="18" charset="0"/>
              </a:rPr>
              <a:t>доверительной и открытой корпоративной культуры</a:t>
            </a:r>
            <a:r>
              <a:rPr lang="ru-RU" sz="2400" dirty="0" smtClean="0">
                <a:latin typeface="Times New Roman" pitchFamily="18" charset="0"/>
                <a:ea typeface="Tahoma" pitchFamily="34" charset="0"/>
                <a:cs typeface="Times New Roman" pitchFamily="18" charset="0"/>
              </a:rPr>
              <a:t>, в которой </a:t>
            </a:r>
            <a:r>
              <a:rPr lang="ru-RU" sz="2400" dirty="0" smtClean="0">
                <a:latin typeface="Times New Roman" pitchFamily="18" charset="0"/>
                <a:ea typeface="Tahoma" pitchFamily="34" charset="0"/>
                <a:cs typeface="Times New Roman" pitchFamily="18" charset="0"/>
              </a:rPr>
              <a:t>работники </a:t>
            </a:r>
            <a:r>
              <a:rPr lang="ru-RU" sz="2400" dirty="0" smtClean="0">
                <a:latin typeface="Times New Roman" pitchFamily="18" charset="0"/>
                <a:ea typeface="Tahoma" pitchFamily="34" charset="0"/>
                <a:cs typeface="Times New Roman" pitchFamily="18" charset="0"/>
              </a:rPr>
              <a:t>чувствуют свою значимость и защищённость. </a:t>
            </a:r>
          </a:p>
          <a:p>
            <a:pPr algn="just"/>
            <a:r>
              <a:rPr lang="ru-RU" sz="2400" dirty="0" smtClean="0">
                <a:latin typeface="Times New Roman" pitchFamily="18" charset="0"/>
                <a:ea typeface="Tahoma" pitchFamily="34" charset="0"/>
                <a:cs typeface="Times New Roman" pitchFamily="18" charset="0"/>
              </a:rPr>
              <a:t>	В такой атмосфере снижается уровень стресса, повышается мотивация и вовлечённость, а также укрепляется лояльность к компании. </a:t>
            </a:r>
          </a:p>
          <a:p>
            <a:pPr algn="just"/>
            <a:r>
              <a:rPr lang="ru-RU" sz="2400" dirty="0" smtClean="0">
                <a:latin typeface="Times New Roman" pitchFamily="18" charset="0"/>
                <a:ea typeface="Tahoma" pitchFamily="34" charset="0"/>
                <a:cs typeface="Times New Roman" pitchFamily="18" charset="0"/>
              </a:rPr>
              <a:t>	В результате не только </a:t>
            </a:r>
            <a:r>
              <a:rPr lang="ru-RU" sz="2400" b="1" dirty="0" smtClean="0">
                <a:latin typeface="Times New Roman" pitchFamily="18" charset="0"/>
                <a:ea typeface="Tahoma" pitchFamily="34" charset="0"/>
                <a:cs typeface="Times New Roman" pitchFamily="18" charset="0"/>
              </a:rPr>
              <a:t>улучшается общее психологическое состояние коллектива</a:t>
            </a:r>
            <a:r>
              <a:rPr lang="ru-RU" sz="2400" dirty="0" smtClean="0">
                <a:latin typeface="Times New Roman" pitchFamily="18" charset="0"/>
                <a:ea typeface="Tahoma" pitchFamily="34" charset="0"/>
                <a:cs typeface="Times New Roman" pitchFamily="18" charset="0"/>
              </a:rPr>
              <a:t>, но и </a:t>
            </a:r>
            <a:r>
              <a:rPr lang="ru-RU" sz="2400" b="1" dirty="0" smtClean="0">
                <a:latin typeface="Times New Roman" pitchFamily="18" charset="0"/>
                <a:ea typeface="Tahoma" pitchFamily="34" charset="0"/>
                <a:cs typeface="Times New Roman" pitchFamily="18" charset="0"/>
              </a:rPr>
              <a:t>растёт эффективность работы</a:t>
            </a:r>
            <a:r>
              <a:rPr lang="ru-RU" sz="2400" dirty="0" smtClean="0">
                <a:latin typeface="Times New Roman" pitchFamily="18" charset="0"/>
                <a:ea typeface="Tahoma" pitchFamily="34" charset="0"/>
                <a:cs typeface="Times New Roman" pitchFamily="18" charset="0"/>
              </a:rPr>
              <a:t>, снижается текучесть кадров и формируется позитивный имидж </a:t>
            </a:r>
            <a:r>
              <a:rPr lang="ru-RU" sz="2400" dirty="0" smtClean="0">
                <a:latin typeface="Times New Roman" pitchFamily="18" charset="0"/>
                <a:ea typeface="Tahoma" pitchFamily="34" charset="0"/>
                <a:cs typeface="Times New Roman" pitchFamily="18" charset="0"/>
              </a:rPr>
              <a:t>работодателя на рынке.</a:t>
            </a:r>
            <a:endParaRPr lang="ru-RU" sz="2400" dirty="0" smtClean="0">
              <a:latin typeface="Times New Roman" pitchFamily="18" charset="0"/>
              <a:ea typeface="Tahoma" pitchFamily="34" charset="0"/>
              <a:cs typeface="Times New Roman" pitchFamily="18" charset="0"/>
            </a:endParaRPr>
          </a:p>
          <a:p>
            <a:pPr algn="just"/>
            <a:endParaRPr lang="ru-RU" sz="2400" b="1" dirty="0" smtClean="0">
              <a:latin typeface="Times New Roman" pitchFamily="18" charset="0"/>
              <a:cs typeface="Times New Roman" pitchFamily="18" charset="0"/>
            </a:endParaRPr>
          </a:p>
          <a:p>
            <a:pPr algn="just"/>
            <a:r>
              <a:rPr lang="ru-RU" sz="2400" b="1"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	</a:t>
            </a:r>
            <a:endParaRPr lang="ru-RU" sz="2400" b="1" dirty="0" smtClean="0">
              <a:latin typeface="Times New Roman" pitchFamily="18" charset="0"/>
              <a:cs typeface="Times New Roman" pitchFamily="18" charset="0"/>
            </a:endParaRPr>
          </a:p>
          <a:p>
            <a:r>
              <a:rPr lang="ru-RU" sz="2400" b="1" dirty="0" smtClean="0">
                <a:latin typeface="Times New Roman" pitchFamily="18" charset="0"/>
                <a:cs typeface="Times New Roman" pitchFamily="18" charset="0"/>
              </a:rPr>
              <a:t>	</a:t>
            </a:r>
            <a:endParaRPr lang="ru-RU" sz="2400" dirty="0" smtClean="0"/>
          </a:p>
          <a:p>
            <a:pPr algn="just"/>
            <a:endParaRPr lang="ru-RU" sz="2800" b="1" dirty="0" smtClean="0">
              <a:latin typeface="Times New Roman" pitchFamily="18" charset="0"/>
              <a:cs typeface="Times New Roman" pitchFamily="18" charset="0"/>
            </a:endParaRPr>
          </a:p>
          <a:p>
            <a:pPr algn="just"/>
            <a:r>
              <a:rPr lang="ru-RU" sz="2400" b="1" dirty="0" smtClean="0">
                <a:solidFill>
                  <a:srgbClr val="7030A0"/>
                </a:solidFill>
                <a:latin typeface="Times New Roman" pitchFamily="18" charset="0"/>
                <a:cs typeface="Times New Roman" pitchFamily="18" charset="0"/>
              </a:rPr>
              <a:t>	</a:t>
            </a:r>
            <a:endParaRPr lang="ru-RU" sz="2400" dirty="0"/>
          </a:p>
        </p:txBody>
      </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65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
        <p:nvSpPr>
          <p:cNvPr id="3" name="Прямоугольник 2"/>
          <p:cNvSpPr/>
          <p:nvPr/>
        </p:nvSpPr>
        <p:spPr>
          <a:xfrm>
            <a:off x="0" y="3244334"/>
            <a:ext cx="4067945" cy="369332"/>
          </a:xfrm>
          <a:prstGeom prst="rect">
            <a:avLst/>
          </a:prstGeom>
        </p:spPr>
        <p:txBody>
          <a:bodyPr wrap="square">
            <a:spAutoFit/>
          </a:bodyPr>
          <a:lstStyle/>
          <a:p>
            <a:pPr algn="ctr"/>
            <a:r>
              <a:rPr lang="ru-RU" b="1" dirty="0" smtClean="0"/>
              <a:t>Прошу оставить отзыв о моей работе !</a:t>
            </a:r>
            <a:endParaRPr lang="ru-RU" b="1" dirty="0"/>
          </a:p>
        </p:txBody>
      </p:sp>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p:cNvPicPr>
            <a:picLocks noChangeAspect="1" noChangeArrowheads="1"/>
          </p:cNvPicPr>
          <p:nvPr/>
        </p:nvPicPr>
        <p:blipFill>
          <a:blip r:embed="rId2"/>
          <a:srcRect/>
          <a:stretch>
            <a:fillRect/>
          </a:stretch>
        </p:blipFill>
        <p:spPr bwMode="auto">
          <a:xfrm>
            <a:off x="71754" y="53816"/>
            <a:ext cx="9000492" cy="6750369"/>
          </a:xfrm>
          <a:prstGeom prst="rect">
            <a:avLst/>
          </a:prstGeom>
          <a:noFill/>
          <a:ln w="9525">
            <a:noFill/>
            <a:miter lim="800000"/>
            <a:headEnd/>
            <a:tailEnd/>
          </a:ln>
          <a:effectLst/>
        </p:spPr>
      </p:pic>
    </p:spTree>
  </p:cSld>
  <p:clrMapOvr>
    <a:masterClrMapping/>
  </p:clrMapOvr>
  <p:transition spd="med">
    <p:fade/>
  </p:transition>
</p:sld>
</file>

<file path=ppt/theme/theme1.xml><?xml version="1.0" encoding="utf-8"?>
<a:theme xmlns:a="http://schemas.openxmlformats.org/drawingml/2006/main" name="Без логотипа">
  <a:themeElements>
    <a:clrScheme name="Без логотипа 14">
      <a:dk1>
        <a:srgbClr val="000000"/>
      </a:dk1>
      <a:lt1>
        <a:srgbClr val="FFFFFF"/>
      </a:lt1>
      <a:dk2>
        <a:srgbClr val="D00000"/>
      </a:dk2>
      <a:lt2>
        <a:srgbClr val="808080"/>
      </a:lt2>
      <a:accent1>
        <a:srgbClr val="BBE0E3"/>
      </a:accent1>
      <a:accent2>
        <a:srgbClr val="3366FF"/>
      </a:accent2>
      <a:accent3>
        <a:srgbClr val="FFFFFF"/>
      </a:accent3>
      <a:accent4>
        <a:srgbClr val="000000"/>
      </a:accent4>
      <a:accent5>
        <a:srgbClr val="DAEDEF"/>
      </a:accent5>
      <a:accent6>
        <a:srgbClr val="2D5CE7"/>
      </a:accent6>
      <a:hlink>
        <a:srgbClr val="6699FF"/>
      </a:hlink>
      <a:folHlink>
        <a:srgbClr val="FF3300"/>
      </a:folHlink>
    </a:clrScheme>
    <a:fontScheme name="Без логотипа">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Без логотипа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Без логотипа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Без логотипа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Без логотипа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Без логотипа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Без логотипа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Без логотипа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Без логотипа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Без логотипа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Без логотипа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Без логотипа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Без логотипа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Без логотипа 13">
        <a:dk1>
          <a:srgbClr val="000000"/>
        </a:dk1>
        <a:lt1>
          <a:srgbClr val="FFFFFF"/>
        </a:lt1>
        <a:dk2>
          <a:srgbClr val="D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Без логотипа 14">
        <a:dk1>
          <a:srgbClr val="000000"/>
        </a:dk1>
        <a:lt1>
          <a:srgbClr val="FFFFFF"/>
        </a:lt1>
        <a:dk2>
          <a:srgbClr val="D00000"/>
        </a:dk2>
        <a:lt2>
          <a:srgbClr val="808080"/>
        </a:lt2>
        <a:accent1>
          <a:srgbClr val="BBE0E3"/>
        </a:accent1>
        <a:accent2>
          <a:srgbClr val="3366FF"/>
        </a:accent2>
        <a:accent3>
          <a:srgbClr val="FFFFFF"/>
        </a:accent3>
        <a:accent4>
          <a:srgbClr val="000000"/>
        </a:accent4>
        <a:accent5>
          <a:srgbClr val="DAEDEF"/>
        </a:accent5>
        <a:accent6>
          <a:srgbClr val="2D5CE7"/>
        </a:accent6>
        <a:hlink>
          <a:srgbClr val="6699FF"/>
        </a:hlink>
        <a:folHlink>
          <a:srgbClr val="FF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С Логотипом">
  <a:themeElements>
    <a:clrScheme name="1_Название презентации и аннотация 14">
      <a:dk1>
        <a:srgbClr val="000000"/>
      </a:dk1>
      <a:lt1>
        <a:srgbClr val="FFFFFF"/>
      </a:lt1>
      <a:dk2>
        <a:srgbClr val="D00000"/>
      </a:dk2>
      <a:lt2>
        <a:srgbClr val="808080"/>
      </a:lt2>
      <a:accent1>
        <a:srgbClr val="BBE0E3"/>
      </a:accent1>
      <a:accent2>
        <a:srgbClr val="3366FF"/>
      </a:accent2>
      <a:accent3>
        <a:srgbClr val="FFFFFF"/>
      </a:accent3>
      <a:accent4>
        <a:srgbClr val="000000"/>
      </a:accent4>
      <a:accent5>
        <a:srgbClr val="DAEDEF"/>
      </a:accent5>
      <a:accent6>
        <a:srgbClr val="2D5CE7"/>
      </a:accent6>
      <a:hlink>
        <a:srgbClr val="6699FF"/>
      </a:hlink>
      <a:folHlink>
        <a:srgbClr val="FF3300"/>
      </a:folHlink>
    </a:clrScheme>
    <a:fontScheme name="1_С Логотипом">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600" b="0" i="0" u="none" strike="noStrike" cap="none" normalizeH="0" baseline="0">
            <a:ln>
              <a:noFill/>
            </a:ln>
            <a:solidFill>
              <a:schemeClr val="tx1"/>
            </a:solidFill>
            <a:effectLst/>
            <a:latin typeface="Arial" charset="0"/>
            <a:ea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1600" b="0" i="0" u="none" strike="noStrike" cap="none" normalizeH="0" baseline="0">
            <a:ln>
              <a:noFill/>
            </a:ln>
            <a:solidFill>
              <a:schemeClr val="tx1"/>
            </a:solidFill>
            <a:effectLst/>
            <a:latin typeface="Arial" charset="0"/>
            <a:ea typeface="Arial" charset="0"/>
            <a:cs typeface="Arial" charset="0"/>
          </a:defRPr>
        </a:defPPr>
      </a:lstStyle>
    </a:lnDef>
  </a:objectDefaults>
  <a:extraClrSchemeLst>
    <a:extraClrScheme>
      <a:clrScheme name="1_Название презентации и аннотация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Название презентации и аннотация 13">
        <a:dk1>
          <a:srgbClr val="000000"/>
        </a:dk1>
        <a:lt1>
          <a:srgbClr val="FFFFFF"/>
        </a:lt1>
        <a:dk2>
          <a:srgbClr val="D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Название презентации и аннотация 14">
        <a:dk1>
          <a:srgbClr val="000000"/>
        </a:dk1>
        <a:lt1>
          <a:srgbClr val="FFFFFF"/>
        </a:lt1>
        <a:dk2>
          <a:srgbClr val="D00000"/>
        </a:dk2>
        <a:lt2>
          <a:srgbClr val="808080"/>
        </a:lt2>
        <a:accent1>
          <a:srgbClr val="BBE0E3"/>
        </a:accent1>
        <a:accent2>
          <a:srgbClr val="3366FF"/>
        </a:accent2>
        <a:accent3>
          <a:srgbClr val="FFFFFF"/>
        </a:accent3>
        <a:accent4>
          <a:srgbClr val="000000"/>
        </a:accent4>
        <a:accent5>
          <a:srgbClr val="DAEDEF"/>
        </a:accent5>
        <a:accent6>
          <a:srgbClr val="2D5CE7"/>
        </a:accent6>
        <a:hlink>
          <a:srgbClr val="6699FF"/>
        </a:hlink>
        <a:folHlink>
          <a:srgbClr val="FF33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Шаблон презентации2</Template>
  <TotalTime>5604</TotalTime>
  <Words>3433</Words>
  <Application>Microsoft Office PowerPoint</Application>
  <PresentationFormat>Экран (4:3)</PresentationFormat>
  <Paragraphs>642</Paragraphs>
  <Slides>73</Slides>
  <Notes>11</Notes>
  <HiddenSlides>0</HiddenSlides>
  <MMClips>0</MMClips>
  <ScaleCrop>false</ScaleCrop>
  <HeadingPairs>
    <vt:vector size="6" baseType="variant">
      <vt:variant>
        <vt:lpstr>Тема</vt:lpstr>
      </vt:variant>
      <vt:variant>
        <vt:i4>2</vt:i4>
      </vt:variant>
      <vt:variant>
        <vt:lpstr>Связи</vt:lpstr>
      </vt:variant>
      <vt:variant>
        <vt:i4>4</vt:i4>
      </vt:variant>
      <vt:variant>
        <vt:lpstr>Заголовки слайдов</vt:lpstr>
      </vt:variant>
      <vt:variant>
        <vt:i4>73</vt:i4>
      </vt:variant>
    </vt:vector>
  </HeadingPairs>
  <TitlesOfParts>
    <vt:vector size="79" baseType="lpstr">
      <vt:lpstr>Без логотипа</vt:lpstr>
      <vt:lpstr>1_С Логотипом</vt:lpstr>
      <vt:lpstr>C:\Users\User\Desktop\Образцы Документов по ОТ\Журнал регистрации вводного инструктажа.docx</vt:lpstr>
      <vt:lpstr>C:\Users\Inspector\Desktop\Лекция\Примерная форма перечня профессий и должностей работников освобожденных от прохо.rtf</vt:lpstr>
      <vt:lpstr>C:\Users\User\Desktop\Образцы Документов по ОТ\Журнал регистрации инструктажей по охране труда на рабочем месте и целевого инструктажа.docx</vt:lpstr>
      <vt:lpstr>C:\Users\User\Desktop\Методичка по обучению работников СИЗ\Протокол.docx</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ВВОДНЫЙ ИНСТРУКТАЖ</vt:lpstr>
      <vt:lpstr>Слайд 16</vt:lpstr>
      <vt:lpstr>Слайд 17</vt:lpstr>
      <vt:lpstr>Слайд 18</vt:lpstr>
      <vt:lpstr>Слайд 19</vt:lpstr>
      <vt:lpstr>ПЕРВИЧНЫЙ  ИНСТРУКТАЖ  НА РАБОЧЕМ МЕСТЕ</vt:lpstr>
      <vt:lpstr>Слайд 21</vt:lpstr>
      <vt:lpstr>Слайд 22</vt:lpstr>
      <vt:lpstr>Слайд 23</vt:lpstr>
      <vt:lpstr>Слайд 24</vt:lpstr>
      <vt:lpstr>ВНЕПЛАНОВЫЙ  ИНСТРУКТАЖ</vt:lpstr>
      <vt:lpstr>Слайд 26</vt:lpstr>
      <vt:lpstr>Слайд 27</vt:lpstr>
      <vt:lpstr>Слайд 28</vt:lpstr>
      <vt:lpstr>Слайд 29</vt:lpstr>
      <vt:lpstr>ЦЕЛЕВОЙ  ИНСТРУКТАЖ</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СТАЖИРОВКА</vt:lpstr>
      <vt:lpstr>Слайд 63</vt:lpstr>
      <vt:lpstr>Слайд 64</vt:lpstr>
      <vt:lpstr>Слайд 65</vt:lpstr>
      <vt:lpstr>Слайд 66</vt:lpstr>
      <vt:lpstr>Слайд 67</vt:lpstr>
      <vt:lpstr>Слайд 68</vt:lpstr>
      <vt:lpstr>Слайд 69</vt:lpstr>
      <vt:lpstr>Слайд 70</vt:lpstr>
      <vt:lpstr>Слайд 71</vt:lpstr>
      <vt:lpstr>Слайд 72</vt:lpstr>
      <vt:lpstr>Слайд 73</vt:lpstr>
    </vt:vector>
  </TitlesOfParts>
  <Company>No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ллровырлоывф</dc:title>
  <dc:creator>Michael</dc:creator>
  <cp:lastModifiedBy>User</cp:lastModifiedBy>
  <cp:revision>503</cp:revision>
  <dcterms:created xsi:type="dcterms:W3CDTF">2016-01-21T13:59:25Z</dcterms:created>
  <dcterms:modified xsi:type="dcterms:W3CDTF">2026-04-20T12:22:46Z</dcterms:modified>
</cp:coreProperties>
</file>